
<file path=[Content_Types].xml><?xml version="1.0" encoding="utf-8"?>
<Types xmlns="http://schemas.openxmlformats.org/package/2006/content-types">
  <Default Extension="vml" ContentType="application/vnd.openxmlformats-officedocument.vmlDrawing"/>
  <Default Extension="xls" ContentType="application/vnd.ms-excel"/>
  <Default Extension="bin" ContentType="application/vnd.openxmlformats-officedocument.oleObject"/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1177" r:id="rId5"/>
    <p:sldId id="723" r:id="rId6"/>
    <p:sldId id="259" r:id="rId7"/>
    <p:sldId id="260" r:id="rId8"/>
    <p:sldId id="261" r:id="rId9"/>
    <p:sldId id="945" r:id="rId10"/>
    <p:sldId id="796" r:id="rId11"/>
    <p:sldId id="797" r:id="rId12"/>
    <p:sldId id="837" r:id="rId13"/>
    <p:sldId id="898" r:id="rId14"/>
    <p:sldId id="1079" r:id="rId15"/>
    <p:sldId id="1080" r:id="rId16"/>
    <p:sldId id="1081" r:id="rId17"/>
    <p:sldId id="1269" r:id="rId18"/>
    <p:sldId id="1082" r:id="rId19"/>
    <p:sldId id="1084" r:id="rId20"/>
    <p:sldId id="1268" r:id="rId21"/>
    <p:sldId id="1086" r:id="rId22"/>
    <p:sldId id="1122" r:id="rId23"/>
    <p:sldId id="1035" r:id="rId24"/>
    <p:sldId id="1297" r:id="rId25"/>
    <p:sldId id="1319" r:id="rId26"/>
    <p:sldId id="838" r:id="rId27"/>
    <p:sldId id="1238" r:id="rId28"/>
    <p:sldId id="1239" r:id="rId29"/>
    <p:sldId id="273" r:id="rId30"/>
    <p:sldId id="1118" r:id="rId31"/>
    <p:sldId id="1120" r:id="rId32"/>
    <p:sldId id="282" r:id="rId33"/>
    <p:sldId id="289" r:id="rId34"/>
    <p:sldId id="1224" r:id="rId35"/>
    <p:sldId id="1125" r:id="rId36"/>
    <p:sldId id="1126" r:id="rId37"/>
    <p:sldId id="724" r:id="rId38"/>
    <p:sldId id="1259" r:id="rId39"/>
    <p:sldId id="726" r:id="rId40"/>
    <p:sldId id="727" r:id="rId41"/>
    <p:sldId id="759" r:id="rId42"/>
    <p:sldId id="574" r:id="rId43"/>
    <p:sldId id="833" r:id="rId44"/>
    <p:sldId id="871" r:id="rId45"/>
    <p:sldId id="761" r:id="rId46"/>
    <p:sldId id="1062" r:id="rId47"/>
    <p:sldId id="1341" r:id="rId48"/>
  </p:sldIdLst>
  <p:sldSz cx="9144000" cy="6858000" type="screen4x3"/>
  <p:notesSz cx="6797675" cy="9926955"/>
  <p:defaultTextStyle>
    <a:defPPr>
      <a:defRPr lang="pt-BR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131"/>
  </p:normalViewPr>
  <p:slideViewPr>
    <p:cSldViewPr showGuides="1">
      <p:cViewPr>
        <p:scale>
          <a:sx n="70" d="100"/>
          <a:sy n="70" d="100"/>
        </p:scale>
        <p:origin x="1386" y="48"/>
      </p:cViewPr>
      <p:guideLst>
        <p:guide orient="horz" pos="2160"/>
        <p:guide pos="29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1" Type="http://schemas.openxmlformats.org/officeDocument/2006/relationships/tableStyles" Target="tableStyles.xml"/><Relationship Id="rId50" Type="http://schemas.openxmlformats.org/officeDocument/2006/relationships/viewProps" Target="viewProps.xml"/><Relationship Id="rId5" Type="http://schemas.openxmlformats.org/officeDocument/2006/relationships/slide" Target="slides/slide2.xml"/><Relationship Id="rId49" Type="http://schemas.openxmlformats.org/officeDocument/2006/relationships/presProps" Target="presProps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Pasta%20de%20trabalho%20em%201&#186;%20,%202&#186;%20e%203&#186;%20QUADRIMESTRE%202022..pp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'[Pasta de trabalho em 1º , 2º e 3º QUADRIMESTRE 2022..ppt]Sheet1'!$A$3:$A$25</c:f>
              <c:strCache>
                <c:ptCount val="23"/>
                <c:pt idx="0">
                  <c:v>FEVEREIRO/21</c:v>
                </c:pt>
                <c:pt idx="1">
                  <c:v>MARÇO/21</c:v>
                </c:pt>
                <c:pt idx="2">
                  <c:v>ABRIL/21</c:v>
                </c:pt>
                <c:pt idx="3">
                  <c:v>MAIO/21</c:v>
                </c:pt>
                <c:pt idx="4">
                  <c:v>jUNHO/21</c:v>
                </c:pt>
                <c:pt idx="5">
                  <c:v>JULHO/21</c:v>
                </c:pt>
                <c:pt idx="6">
                  <c:v>AGOSTO/21</c:v>
                </c:pt>
                <c:pt idx="7">
                  <c:v>SETEMBRO/21</c:v>
                </c:pt>
                <c:pt idx="8">
                  <c:v>OUTUBRO/21</c:v>
                </c:pt>
                <c:pt idx="9">
                  <c:v>NOVEMBRO/21</c:v>
                </c:pt>
                <c:pt idx="10">
                  <c:v>DEZEMBRO/21</c:v>
                </c:pt>
                <c:pt idx="11">
                  <c:v>JANEIRO/22</c:v>
                </c:pt>
                <c:pt idx="12">
                  <c:v>FEVEREIRO/22</c:v>
                </c:pt>
                <c:pt idx="13">
                  <c:v>MARÇO/22</c:v>
                </c:pt>
                <c:pt idx="14">
                  <c:v>ABRIL/22</c:v>
                </c:pt>
                <c:pt idx="15">
                  <c:v>MAIO2/22</c:v>
                </c:pt>
                <c:pt idx="16">
                  <c:v>JUNHO/22</c:v>
                </c:pt>
                <c:pt idx="17">
                  <c:v>JULHO/22</c:v>
                </c:pt>
                <c:pt idx="18">
                  <c:v>AGOSTO/22</c:v>
                </c:pt>
                <c:pt idx="19">
                  <c:v>SETEMBRO/22</c:v>
                </c:pt>
                <c:pt idx="20">
                  <c:v>OUTUBRO/22</c:v>
                </c:pt>
                <c:pt idx="21">
                  <c:v>NOVEMBR/22</c:v>
                </c:pt>
                <c:pt idx="22">
                  <c:v>DEZEMBRO/22</c:v>
                </c:pt>
              </c:strCache>
            </c:strRef>
          </c:cat>
          <c:val>
            <c:numRef>
              <c:f>'[Pasta de trabalho em 1º , 2º e 3º QUADRIMESTRE 2022..ppt]Sheet1'!$B$3:$B$25</c:f>
              <c:numCache>
                <c:formatCode>General</c:formatCode>
                <c:ptCount val="23"/>
                <c:pt idx="0">
                  <c:v>426</c:v>
                </c:pt>
                <c:pt idx="1">
                  <c:v>937</c:v>
                </c:pt>
                <c:pt idx="2">
                  <c:v>596</c:v>
                </c:pt>
                <c:pt idx="3">
                  <c:v>426</c:v>
                </c:pt>
                <c:pt idx="4">
                  <c:v>360</c:v>
                </c:pt>
                <c:pt idx="5">
                  <c:v>397</c:v>
                </c:pt>
                <c:pt idx="6">
                  <c:v>293</c:v>
                </c:pt>
                <c:pt idx="7">
                  <c:v>320</c:v>
                </c:pt>
                <c:pt idx="8">
                  <c:v>422</c:v>
                </c:pt>
                <c:pt idx="9">
                  <c:v>266</c:v>
                </c:pt>
                <c:pt idx="10">
                  <c:v>82</c:v>
                </c:pt>
                <c:pt idx="11">
                  <c:v>2329</c:v>
                </c:pt>
                <c:pt idx="12">
                  <c:v>73</c:v>
                </c:pt>
                <c:pt idx="13">
                  <c:v>127</c:v>
                </c:pt>
                <c:pt idx="14">
                  <c:v>11</c:v>
                </c:pt>
                <c:pt idx="15">
                  <c:v>25</c:v>
                </c:pt>
                <c:pt idx="16">
                  <c:v>870</c:v>
                </c:pt>
                <c:pt idx="17">
                  <c:v>907</c:v>
                </c:pt>
                <c:pt idx="18">
                  <c:v>93</c:v>
                </c:pt>
                <c:pt idx="19">
                  <c:v>4</c:v>
                </c:pt>
                <c:pt idx="20">
                  <c:v>6</c:v>
                </c:pt>
                <c:pt idx="21">
                  <c:v>102</c:v>
                </c:pt>
                <c:pt idx="22">
                  <c:v>486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804219227"/>
        <c:axId val="171560504"/>
      </c:lineChart>
      <c:catAx>
        <c:axId val="804219227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71560504"/>
        <c:crosses val="autoZero"/>
        <c:auto val="1"/>
        <c:lblAlgn val="ctr"/>
        <c:lblOffset val="100"/>
        <c:noMultiLvlLbl val="0"/>
      </c:catAx>
      <c:valAx>
        <c:axId val="171560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8042192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 eaLnBrk="1" fontAlgn="auto" hangingPunct="1">
              <a:defRPr sz="1100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1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 eaLnBrk="1" fontAlgn="auto" hangingPunct="1">
              <a:defRPr sz="1100" noProof="1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EB02C1-1F16-4368-B102-430180139FC8}" type="datetimeFigureOut">
              <a:rPr kumimoji="0" lang="pt-BR" sz="11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t-BR" sz="11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4" name="Espaço Reservado para Imagem de Slide 3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17" name="Espaço Reservado para Anotações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86" tIns="41893" rIns="83786" bIns="41893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para editar o texto mestre</a:t>
            </a:r>
            <a:endParaRPr kumimoji="0" lang="pt-BR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Segundo nível</a:t>
            </a:r>
            <a:endParaRPr kumimoji="0" lang="pt-BR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Terceiro nível</a:t>
            </a:r>
            <a:endParaRPr kumimoji="0" lang="pt-BR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Quarto nível</a:t>
            </a:r>
            <a:endParaRPr kumimoji="0" lang="pt-BR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Quinto nível</a:t>
            </a:r>
            <a:endParaRPr kumimoji="0" lang="pt-BR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8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 eaLnBrk="1" fontAlgn="auto" hangingPunct="1">
              <a:defRPr sz="1100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1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8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 eaLnBrk="1" fontAlgn="auto" hangingPunct="1">
              <a:defRPr sz="1100" noProof="1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595D69-2C8F-4EAB-A1A6-CA5448E7F92C}" type="slidenum">
              <a:rPr kumimoji="0" lang="pt-BR" sz="11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t-BR" sz="11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Espaço Reservado para Imagem de Slide 1"/>
          <p:cNvSpPr>
            <a:spLocks noGrp="1" noRot="1"/>
          </p:cNvSpPr>
          <p:nvPr>
            <p:ph type="sldImg"/>
          </p:nvPr>
        </p:nvSpPr>
        <p:spPr>
          <a:ln/>
        </p:spPr>
      </p:sp>
      <p:sp>
        <p:nvSpPr>
          <p:cNvPr id="7170" name="Espaço Reservado para Texto 2"/>
          <p:cNvSpPr/>
          <p:nvPr>
            <p:ph type="body"/>
          </p:nvPr>
        </p:nvSpPr>
        <p:spPr>
          <a:ln/>
        </p:spPr>
        <p:txBody>
          <a:bodyPr wrap="square" lIns="83786" tIns="41893" rIns="83786" bIns="41893" anchor="t"/>
          <a:p>
            <a:pPr lvl="0"/>
            <a:endParaRPr lang="pt-B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5" name="Espaço Reservado para Imagem de Slide 1"/>
          <p:cNvSpPr>
            <a:spLocks noGrp="1" noRot="1"/>
          </p:cNvSpPr>
          <p:nvPr>
            <p:ph type="sldImg"/>
          </p:nvPr>
        </p:nvSpPr>
        <p:spPr>
          <a:ln/>
        </p:spPr>
      </p:sp>
      <p:sp>
        <p:nvSpPr>
          <p:cNvPr id="41986" name="Espaço Reservado para Texto 2"/>
          <p:cNvSpPr/>
          <p:nvPr>
            <p:ph type="body"/>
          </p:nvPr>
        </p:nvSpPr>
        <p:spPr>
          <a:ln/>
        </p:spPr>
        <p:txBody>
          <a:bodyPr wrap="square" lIns="83786" tIns="41893" rIns="83786" bIns="41893" anchor="t"/>
          <a:p>
            <a:pPr lvl="0"/>
            <a:endParaRPr lang="pt-B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44034" name="Espaço Reservado para Anotações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83786" tIns="41893" rIns="83786" bIns="41893" anchor="t"/>
          <a:p>
            <a:pPr lvl="0" eaLnBrk="1" hangingPunct="1"/>
            <a:endParaRPr lang="pt-BR" altLang="zh-CN" dirty="0">
              <a:ea typeface="SimSun" panose="02010600030101010101" pitchFamily="2" charset="-122"/>
            </a:endParaRPr>
          </a:p>
        </p:txBody>
      </p:sp>
      <p:sp>
        <p:nvSpPr>
          <p:cNvPr id="44035" name="Espaço Reservado para Número de Slide 3"/>
          <p:cNvSpPr>
            <a:spLocks noGrp="1"/>
          </p:cNvSpPr>
          <p:nvPr>
            <p:ph type="sldNum" sz="quarter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83786" tIns="41893" rIns="83786" bIns="41893" anchor="b"/>
          <a:p>
            <a:pPr lvl="0" algn="r"/>
            <a:fld id="{9A0DB2DC-4C9A-4742-B13C-FB6460FD3503}" type="slidenum">
              <a:rPr lang="en-US" altLang="zh-CN" sz="1100" dirty="0">
                <a:latin typeface="Calibri" panose="020F0502020204030204" pitchFamily="34" charset="0"/>
              </a:rPr>
            </a:fld>
            <a:endParaRPr lang="en-US" altLang="zh-CN" sz="11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6081" name="Google Shape;137;p1:notes"/>
          <p:cNvSpPr/>
          <p:nvPr>
            <p:ph type="body"/>
          </p:nvPr>
        </p:nvSpPr>
        <p:spPr>
          <a:xfrm>
            <a:off x="711200" y="4926013"/>
            <a:ext cx="5683250" cy="4029075"/>
          </a:xfrm>
          <a:ln/>
        </p:spPr>
        <p:txBody>
          <a:bodyPr wrap="square" lIns="91425" tIns="45700" rIns="91425" bIns="45700" anchor="t"/>
          <a:p>
            <a:pPr marL="0" lvl="0" indent="0">
              <a:buNone/>
            </a:pPr>
            <a:endParaRPr lang="pt-BR" altLang="zh-CN"/>
          </a:p>
        </p:txBody>
      </p:sp>
      <p:sp>
        <p:nvSpPr>
          <p:cNvPr id="138" name="Google Shape;138;p1:notes"/>
          <p:cNvSpPr/>
          <p:nvPr>
            <p:ph type="sldImg" idx="2"/>
          </p:nvPr>
        </p:nvSpPr>
        <p:spPr>
          <a:xfrm>
            <a:off x="482600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ln>
            <a:noFill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8129" name="Google Shape;152;p3:notes"/>
          <p:cNvSpPr/>
          <p:nvPr>
            <p:ph type="body"/>
          </p:nvPr>
        </p:nvSpPr>
        <p:spPr>
          <a:xfrm>
            <a:off x="711200" y="4926013"/>
            <a:ext cx="5683250" cy="4029075"/>
          </a:xfrm>
          <a:ln/>
        </p:spPr>
        <p:txBody>
          <a:bodyPr wrap="square" lIns="91425" tIns="45700" rIns="91425" bIns="45700" anchor="t"/>
          <a:p>
            <a:pPr marL="0" lvl="0" indent="0">
              <a:buNone/>
            </a:pPr>
            <a:endParaRPr lang="pt-BR" altLang="zh-CN"/>
          </a:p>
        </p:txBody>
      </p:sp>
      <p:sp>
        <p:nvSpPr>
          <p:cNvPr id="153" name="Google Shape;153;p3:notes"/>
          <p:cNvSpPr/>
          <p:nvPr>
            <p:ph type="sldImg" idx="2"/>
          </p:nvPr>
        </p:nvSpPr>
        <p:spPr>
          <a:xfrm>
            <a:off x="482600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ln>
            <a:noFill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7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50178" name="Espaço Reservado para Anotações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83786" tIns="41893" rIns="83786" bIns="41893" anchor="t"/>
          <a:p>
            <a:pPr lvl="0" eaLnBrk="1" hangingPunct="1"/>
            <a:endParaRPr lang="pt-BR" altLang="zh-CN" dirty="0">
              <a:ea typeface="SimSun" panose="02010600030101010101" pitchFamily="2" charset="-122"/>
            </a:endParaRPr>
          </a:p>
        </p:txBody>
      </p:sp>
      <p:sp>
        <p:nvSpPr>
          <p:cNvPr id="50179" name="Espaço Reservado para Número de Slide 3"/>
          <p:cNvSpPr>
            <a:spLocks noGrp="1"/>
          </p:cNvSpPr>
          <p:nvPr>
            <p:ph type="sldNum" sz="quarter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83786" tIns="41893" rIns="83786" bIns="41893" anchor="b"/>
          <a:p>
            <a:pPr lvl="0" algn="r"/>
            <a:fld id="{9A0DB2DC-4C9A-4742-B13C-FB6460FD3503}" type="slidenum">
              <a:rPr lang="en-US" altLang="zh-CN" sz="1100" dirty="0">
                <a:latin typeface="Calibri" panose="020F0502020204030204" pitchFamily="34" charset="0"/>
              </a:rPr>
            </a:fld>
            <a:endParaRPr lang="en-US" altLang="zh-CN" sz="11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52226" name="Espaço Reservado para Anotações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83786" tIns="41893" rIns="83786" bIns="41893" anchor="t"/>
          <a:p>
            <a:pPr lvl="0" eaLnBrk="1" hangingPunct="1"/>
            <a:endParaRPr lang="pt-BR" altLang="zh-CN" dirty="0">
              <a:ea typeface="SimSun" panose="02010600030101010101" pitchFamily="2" charset="-122"/>
            </a:endParaRPr>
          </a:p>
        </p:txBody>
      </p:sp>
      <p:sp>
        <p:nvSpPr>
          <p:cNvPr id="52227" name="Espaço Reservado para Número de Slide 3"/>
          <p:cNvSpPr>
            <a:spLocks noGrp="1"/>
          </p:cNvSpPr>
          <p:nvPr>
            <p:ph type="sldNum" sz="quarter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83786" tIns="41893" rIns="83786" bIns="41893" anchor="b"/>
          <a:p>
            <a:pPr lvl="0" algn="r"/>
            <a:fld id="{9A0DB2DC-4C9A-4742-B13C-FB6460FD3503}" type="slidenum">
              <a:rPr lang="en-US" altLang="zh-CN" sz="1100" dirty="0">
                <a:latin typeface="Calibri" panose="020F0502020204030204" pitchFamily="34" charset="0"/>
              </a:rPr>
            </a:fld>
            <a:endParaRPr lang="en-US" altLang="zh-CN" sz="11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3" name="Espaço Reservado para Imagem de Slide 1"/>
          <p:cNvSpPr>
            <a:spLocks noGrp="1" noRot="1"/>
          </p:cNvSpPr>
          <p:nvPr>
            <p:ph type="sldImg"/>
          </p:nvPr>
        </p:nvSpPr>
        <p:spPr>
          <a:ln/>
        </p:spPr>
      </p:sp>
      <p:sp>
        <p:nvSpPr>
          <p:cNvPr id="54274" name="Espaço Reservado para Texto 2"/>
          <p:cNvSpPr/>
          <p:nvPr>
            <p:ph type="body"/>
          </p:nvPr>
        </p:nvSpPr>
        <p:spPr>
          <a:ln/>
        </p:spPr>
        <p:txBody>
          <a:bodyPr wrap="square" lIns="83786" tIns="41893" rIns="83786" bIns="41893" anchor="t"/>
          <a:p>
            <a:pPr lvl="0"/>
            <a:endParaRPr lang="pt-B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56322" name="Espaço Reservado para Anotações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83786" tIns="41893" rIns="83786" bIns="41893" anchor="t"/>
          <a:p>
            <a:pPr lvl="0"/>
            <a:endParaRPr lang="pt-BR" altLang="zh-CN" dirty="0">
              <a:ea typeface="SimSun" panose="02010600030101010101" pitchFamily="2" charset="-122"/>
            </a:endParaRPr>
          </a:p>
        </p:txBody>
      </p:sp>
      <p:sp>
        <p:nvSpPr>
          <p:cNvPr id="56323" name="Espaço Reservado para Número de Slide 3"/>
          <p:cNvSpPr>
            <a:spLocks noGrp="1"/>
          </p:cNvSpPr>
          <p:nvPr>
            <p:ph type="sldNum" sz="quarter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83786" tIns="41893" rIns="83786" bIns="41893" anchor="b"/>
          <a:p>
            <a:pPr lvl="0" algn="r" fontAlgn="base"/>
            <a:fld id="{9A0DB2DC-4C9A-4742-B13C-FB6460FD3503}" type="slidenum">
              <a:rPr lang="en-US" altLang="zh-CN" sz="1100" dirty="0">
                <a:latin typeface="Calibri" panose="020F0502020204030204"/>
              </a:rPr>
            </a:fld>
            <a:endParaRPr lang="en-US" altLang="zh-CN" sz="1100" dirty="0">
              <a:latin typeface="Calibri" panose="020F0502020204030204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58370" name="Espaço Reservado para Anotações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83786" tIns="41893" rIns="83786" bIns="41893" anchor="t"/>
          <a:p>
            <a:pPr lvl="0"/>
            <a:endParaRPr lang="pt-BR" altLang="zh-CN" dirty="0">
              <a:ea typeface="SimSun" panose="02010600030101010101" pitchFamily="2" charset="-122"/>
            </a:endParaRPr>
          </a:p>
        </p:txBody>
      </p:sp>
      <p:sp>
        <p:nvSpPr>
          <p:cNvPr id="58371" name="Espaço Reservado para Número de Slide 3"/>
          <p:cNvSpPr>
            <a:spLocks noGrp="1"/>
          </p:cNvSpPr>
          <p:nvPr>
            <p:ph type="sldNum" sz="quarter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83786" tIns="41893" rIns="83786" bIns="41893" anchor="b"/>
          <a:p>
            <a:pPr lvl="0" algn="r" fontAlgn="base"/>
            <a:fld id="{9A0DB2DC-4C9A-4742-B13C-FB6460FD3503}" type="slidenum">
              <a:rPr lang="en-US" altLang="zh-CN" sz="1100" dirty="0">
                <a:latin typeface="Calibri" panose="020F0502020204030204"/>
              </a:rPr>
            </a:fld>
            <a:endParaRPr lang="en-US" altLang="zh-CN" sz="1100" dirty="0">
              <a:latin typeface="Calibri" panose="020F0502020204030204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17" name="Espaço Reservado para Imagem de Slide 1"/>
          <p:cNvSpPr>
            <a:spLocks noGrp="1" noRo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60418" name="Espaço Reservado para Texto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83786" tIns="41893" rIns="83786" bIns="41893" anchor="t"/>
          <a:p>
            <a:pPr lvl="0" eaLnBrk="1" hangingPunct="1"/>
            <a:endParaRPr lang="pt-BR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Espaço Reservado para Imagem de Slide 1"/>
          <p:cNvSpPr>
            <a:spLocks noGrp="1" noRot="1"/>
          </p:cNvSpPr>
          <p:nvPr>
            <p:ph type="sldImg"/>
          </p:nvPr>
        </p:nvSpPr>
        <p:spPr>
          <a:ln/>
        </p:spPr>
      </p:sp>
      <p:sp>
        <p:nvSpPr>
          <p:cNvPr id="9218" name="Espaço Reservado para Texto 2"/>
          <p:cNvSpPr/>
          <p:nvPr>
            <p:ph type="body"/>
          </p:nvPr>
        </p:nvSpPr>
        <p:spPr>
          <a:ln/>
        </p:spPr>
        <p:txBody>
          <a:bodyPr wrap="square" lIns="83786" tIns="41893" rIns="83786" bIns="41893" anchor="t"/>
          <a:p>
            <a:pPr lvl="0"/>
            <a:endParaRPr lang="pt-B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Espaço Reservado para Imagem de Slide 1"/>
          <p:cNvSpPr>
            <a:spLocks noGrp="1" noRo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11266" name="Espaço Reservado para Texto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83786" tIns="41893" rIns="83786" bIns="41893" anchor="t"/>
          <a:p>
            <a:pPr lvl="0" eaLnBrk="1" hangingPunct="1"/>
            <a:endParaRPr lang="pt-BR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Espaço Reservado para Imagem de Slide 1"/>
          <p:cNvSpPr>
            <a:spLocks noGrp="1" noRo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14338" name="Espaço Reservado para Texto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83786" tIns="41893" rIns="83786" bIns="41893" anchor="t"/>
          <a:p>
            <a:pPr lvl="0" eaLnBrk="1" hangingPunct="1"/>
            <a:endParaRPr lang="pt-BR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Espaço Reservado para Imagem de Slide 1"/>
          <p:cNvSpPr>
            <a:spLocks noGrp="1" noRot="1"/>
          </p:cNvSpPr>
          <p:nvPr>
            <p:ph type="sldImg"/>
          </p:nvPr>
        </p:nvSpPr>
        <p:spPr>
          <a:ln/>
        </p:spPr>
      </p:sp>
      <p:sp>
        <p:nvSpPr>
          <p:cNvPr id="20482" name="Espaço Reservado para Texto 2"/>
          <p:cNvSpPr/>
          <p:nvPr>
            <p:ph type="body"/>
          </p:nvPr>
        </p:nvSpPr>
        <p:spPr>
          <a:ln/>
        </p:spPr>
        <p:txBody>
          <a:bodyPr wrap="square" lIns="83786" tIns="41893" rIns="83786" bIns="41893" anchor="t"/>
          <a:p>
            <a:pPr lvl="0"/>
            <a:endParaRPr lang="pt-B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24578" name="Espaço Reservado para Anotações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83786" tIns="41893" rIns="83786" bIns="41893" anchor="t"/>
          <a:p>
            <a:pPr lvl="0" eaLnBrk="1" hangingPunct="1"/>
            <a:endParaRPr lang="pt-BR" altLang="zh-CN" dirty="0">
              <a:ea typeface="SimSun" panose="02010600030101010101" pitchFamily="2" charset="-122"/>
            </a:endParaRPr>
          </a:p>
        </p:txBody>
      </p:sp>
      <p:sp>
        <p:nvSpPr>
          <p:cNvPr id="24579" name="Espaço Reservado para Número de Slide 3"/>
          <p:cNvSpPr>
            <a:spLocks noGrp="1"/>
          </p:cNvSpPr>
          <p:nvPr>
            <p:ph type="sldNum" sz="quarter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83786" tIns="41893" rIns="83786" bIns="41893" anchor="b"/>
          <a:p>
            <a:pPr lvl="0" algn="r"/>
            <a:fld id="{9A0DB2DC-4C9A-4742-B13C-FB6460FD3503}" type="slidenum">
              <a:rPr lang="en-US" altLang="zh-CN" sz="1100" dirty="0">
                <a:latin typeface="Calibri" panose="020F0502020204030204" pitchFamily="34" charset="0"/>
              </a:rPr>
            </a:fld>
            <a:endParaRPr lang="en-US" altLang="zh-CN" sz="11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Espaço Reservado para Imagem de Slide 1"/>
          <p:cNvSpPr>
            <a:spLocks noGrp="1" noRot="1"/>
          </p:cNvSpPr>
          <p:nvPr>
            <p:ph type="sldImg"/>
          </p:nvPr>
        </p:nvSpPr>
        <p:spPr>
          <a:ln/>
        </p:spPr>
      </p:sp>
      <p:sp>
        <p:nvSpPr>
          <p:cNvPr id="28674" name="Espaço Reservado para Texto 2"/>
          <p:cNvSpPr/>
          <p:nvPr>
            <p:ph type="body"/>
          </p:nvPr>
        </p:nvSpPr>
        <p:spPr>
          <a:ln/>
        </p:spPr>
        <p:txBody>
          <a:bodyPr wrap="square" lIns="83786" tIns="41893" rIns="83786" bIns="41893" anchor="t"/>
          <a:p>
            <a:pPr lvl="0"/>
            <a:endParaRPr lang="pt-B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Espaço Reservado para Imagem de Slide 1"/>
          <p:cNvSpPr>
            <a:spLocks noGrp="1" noRot="1"/>
          </p:cNvSpPr>
          <p:nvPr>
            <p:ph type="sldImg"/>
          </p:nvPr>
        </p:nvSpPr>
        <p:spPr>
          <a:ln/>
        </p:spPr>
      </p:sp>
      <p:sp>
        <p:nvSpPr>
          <p:cNvPr id="30722" name="Espaço Reservado para Texto 2"/>
          <p:cNvSpPr/>
          <p:nvPr>
            <p:ph type="body"/>
          </p:nvPr>
        </p:nvSpPr>
        <p:spPr>
          <a:ln/>
        </p:spPr>
        <p:txBody>
          <a:bodyPr wrap="square" lIns="83786" tIns="41893" rIns="83786" bIns="41893" anchor="t"/>
          <a:p>
            <a:pPr lvl="0"/>
            <a:endParaRPr lang="pt-B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Espaço Reservado para Imagem de Slide 1"/>
          <p:cNvSpPr>
            <a:spLocks noGrp="1" noRot="1"/>
          </p:cNvSpPr>
          <p:nvPr>
            <p:ph type="sldImg"/>
          </p:nvPr>
        </p:nvSpPr>
        <p:spPr>
          <a:ln/>
        </p:spPr>
      </p:sp>
      <p:sp>
        <p:nvSpPr>
          <p:cNvPr id="39938" name="Espaço Reservado para Texto 2"/>
          <p:cNvSpPr/>
          <p:nvPr>
            <p:ph type="body"/>
          </p:nvPr>
        </p:nvSpPr>
        <p:spPr>
          <a:ln/>
        </p:spPr>
        <p:txBody>
          <a:bodyPr wrap="square" lIns="83786" tIns="41893" rIns="83786" bIns="41893" anchor="t"/>
          <a:p>
            <a:pPr lvl="0"/>
            <a:endParaRPr lang="pt-B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"/>
            <a:ext cx="9155113" cy="686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701800"/>
            <a:ext cx="6908800" cy="1082675"/>
          </a:xfrm>
        </p:spPr>
        <p:txBody>
          <a:bodyPr/>
          <a:lstStyle>
            <a:lvl1pPr>
              <a:defRPr/>
            </a:lvl1pPr>
          </a:lstStyle>
          <a:p>
            <a:pPr lvl="0" fontAlgn="base"/>
            <a:r>
              <a:rPr lang="en-US" altLang="zh-CN" strike="noStrike" noProof="0" smtClean="0"/>
              <a:t>Click to edit Master title style</a:t>
            </a:r>
            <a:endParaRPr lang="en-US" altLang="zh-CN" strike="noStrike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927350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 fontAlgn="base"/>
            <a:r>
              <a:rPr lang="en-US" altLang="zh-CN" strike="noStrike" noProof="0" smtClean="0"/>
              <a:t>Click to edit Master subtitle style</a:t>
            </a:r>
            <a:endParaRPr lang="en-US" altLang="zh-CN" strike="noStrike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fontAlgn="base"/>
            <a:fld id="{760FBDFE-C587-4B4C-A407-44438C67B59E}" type="datetimeFigureOut">
              <a:rPr lang="en-US" strike="noStrike" noProof="1" smtClean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en-US" strike="noStrike" noProof="1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fontAlgn="base"/>
            <a:endParaRPr lang="en-US" strike="noStrike" noProof="1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fontAlgn="base"/>
            <a:fld id="{49AE70B2-8BF9-45C0-BB95-33D1B9D3A854}" type="slidenum">
              <a:rPr lang="en-US" strike="noStrike" noProof="1" smtClean="0">
                <a:latin typeface="Calibri Light" panose="020F0302020204030204" pitchFamily="34" charset="0"/>
                <a:ea typeface="SimSun" panose="02010600030101010101" pitchFamily="2" charset="-122"/>
                <a:cs typeface="Calibri Light" panose="020F0302020204030204" pitchFamily="34" charset="0"/>
              </a:rPr>
            </a:fld>
            <a:endParaRPr 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60FBDFE-C587-4B4C-A407-44438C67B59E}" type="datetimeFigureOut">
              <a:rPr lang="en-US" strike="noStrike" noProof="1" smtClean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en-US" strike="noStrike" noProof="1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49AE70B2-8BF9-45C0-BB95-33D1B9D3A854}" type="slidenum">
              <a:rPr lang="en-US" strike="noStrike" noProof="1" smtClean="0">
                <a:latin typeface="Calibri Light" panose="020F0302020204030204" pitchFamily="34" charset="0"/>
                <a:ea typeface="SimSun" panose="02010600030101010101" pitchFamily="2" charset="-122"/>
                <a:cs typeface="Calibri Light" panose="020F0302020204030204" pitchFamily="34" charset="0"/>
              </a:rPr>
            </a:fld>
            <a:endParaRPr 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60FBDFE-C587-4B4C-A407-44438C67B59E}" type="datetimeFigureOut">
              <a:rPr lang="en-US" strike="noStrike" noProof="1" smtClean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en-US" strike="noStrike" noProof="1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49AE70B2-8BF9-45C0-BB95-33D1B9D3A854}" type="slidenum">
              <a:rPr lang="en-US" strike="noStrike" noProof="1" smtClean="0">
                <a:latin typeface="Calibri Light" panose="020F0302020204030204" pitchFamily="34" charset="0"/>
                <a:ea typeface="SimSun" panose="02010600030101010101" pitchFamily="2" charset="-122"/>
                <a:cs typeface="Calibri Light" panose="020F0302020204030204" pitchFamily="34" charset="0"/>
              </a:rPr>
            </a:fld>
            <a:endParaRPr 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60FBDFE-C587-4B4C-A407-44438C67B59E}" type="datetimeFigureOut">
              <a:rPr lang="en-US" strike="noStrike" noProof="1" smtClean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en-US" strike="noStrike" noProof="1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49AE70B2-8BF9-45C0-BB95-33D1B9D3A854}" type="slidenum">
              <a:rPr lang="en-US" strike="noStrike" noProof="1" smtClean="0">
                <a:latin typeface="Calibri Light" panose="020F0302020204030204" pitchFamily="34" charset="0"/>
                <a:ea typeface="SimSun" panose="02010600030101010101" pitchFamily="2" charset="-122"/>
                <a:cs typeface="Calibri Light" panose="020F0302020204030204" pitchFamily="34" charset="0"/>
              </a:rPr>
            </a:fld>
            <a:endParaRPr 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60FBDFE-C587-4B4C-A407-44438C67B59E}" type="datetimeFigureOut">
              <a:rPr lang="en-US" strike="noStrike" noProof="1" smtClean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en-US" strike="noStrike" noProof="1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49AE70B2-8BF9-45C0-BB95-33D1B9D3A854}" type="slidenum">
              <a:rPr lang="en-US" strike="noStrike" noProof="1" smtClean="0">
                <a:latin typeface="Calibri Light" panose="020F0302020204030204" pitchFamily="34" charset="0"/>
                <a:ea typeface="SimSun" panose="02010600030101010101" pitchFamily="2" charset="-122"/>
                <a:cs typeface="Calibri Light" panose="020F0302020204030204" pitchFamily="34" charset="0"/>
              </a:rPr>
            </a:fld>
            <a:endParaRPr 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60FBDFE-C587-4B4C-A407-44438C67B59E}" type="datetimeFigureOut">
              <a:rPr lang="en-US" strike="noStrike" noProof="1" smtClean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en-US" strike="noStrike" noProof="1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49AE70B2-8BF9-45C0-BB95-33D1B9D3A854}" type="slidenum">
              <a:rPr lang="en-US" strike="noStrike" noProof="1" smtClean="0">
                <a:latin typeface="Calibri Light" panose="020F0302020204030204" pitchFamily="34" charset="0"/>
                <a:ea typeface="SimSun" panose="02010600030101010101" pitchFamily="2" charset="-122"/>
                <a:cs typeface="Calibri Light" panose="020F0302020204030204" pitchFamily="34" charset="0"/>
              </a:rPr>
            </a:fld>
            <a:endParaRPr 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60FBDFE-C587-4B4C-A407-44438C67B59E}" type="datetimeFigureOut">
              <a:rPr lang="en-US" strike="noStrike" noProof="1" smtClean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en-US" strike="noStrike" noProof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49AE70B2-8BF9-45C0-BB95-33D1B9D3A854}" type="slidenum">
              <a:rPr lang="en-US" strike="noStrike" noProof="1" smtClean="0">
                <a:latin typeface="Calibri Light" panose="020F0302020204030204" pitchFamily="34" charset="0"/>
                <a:ea typeface="SimSun" panose="02010600030101010101" pitchFamily="2" charset="-122"/>
                <a:cs typeface="Calibri Light" panose="020F0302020204030204" pitchFamily="34" charset="0"/>
              </a:rPr>
            </a:fld>
            <a:endParaRPr 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60FBDFE-C587-4B4C-A407-44438C67B59E}" type="datetimeFigureOut">
              <a:rPr lang="en-US" strike="noStrike" noProof="1" smtClean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en-US" strike="noStrike" noProof="1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49AE70B2-8BF9-45C0-BB95-33D1B9D3A854}" type="slidenum">
              <a:rPr lang="en-US" strike="noStrike" noProof="1" smtClean="0">
                <a:latin typeface="Calibri Light" panose="020F0302020204030204" pitchFamily="34" charset="0"/>
                <a:ea typeface="SimSun" panose="02010600030101010101" pitchFamily="2" charset="-122"/>
                <a:cs typeface="Calibri Light" panose="020F0302020204030204" pitchFamily="34" charset="0"/>
              </a:rPr>
            </a:fld>
            <a:endParaRPr 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60FBDFE-C587-4B4C-A407-44438C67B59E}" type="datetimeFigureOut">
              <a:rPr lang="en-US" strike="noStrike" noProof="1" smtClean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en-US" strike="noStrike" noProof="1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49AE70B2-8BF9-45C0-BB95-33D1B9D3A854}" type="slidenum">
              <a:rPr lang="en-US" strike="noStrike" noProof="1" smtClean="0">
                <a:latin typeface="Calibri Light" panose="020F0302020204030204" pitchFamily="34" charset="0"/>
                <a:ea typeface="SimSun" panose="02010600030101010101" pitchFamily="2" charset="-122"/>
                <a:cs typeface="Calibri Light" panose="020F0302020204030204" pitchFamily="34" charset="0"/>
              </a:rPr>
            </a:fld>
            <a:endParaRPr 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/>
            <a:fld id="{760FBDFE-C587-4B4C-A407-44438C67B59E}" type="datetimeFigureOut">
              <a:rPr lang="en-US" strike="noStrike" noProof="1" smtClean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en-US" strike="noStrike" noProof="1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/>
            <a:endParaRPr lang="en-US" strike="noStrike" noProof="1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/>
            <a:fld id="{49AE70B2-8BF9-45C0-BB95-33D1B9D3A854}" type="slidenum">
              <a:rPr lang="en-US" strike="noStrike" noProof="1" smtClean="0">
                <a:latin typeface="Calibri Light" panose="020F0302020204030204" pitchFamily="34" charset="0"/>
                <a:ea typeface="SimSun" panose="02010600030101010101" pitchFamily="2" charset="-122"/>
                <a:cs typeface="Calibri Light" panose="020F0302020204030204" pitchFamily="34" charset="0"/>
              </a:rPr>
            </a:fld>
            <a:endParaRPr 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oleObject" Target="../embeddings/Workbook1.xls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emf"/><Relationship Id="rId1" Type="http://schemas.openxmlformats.org/officeDocument/2006/relationships/oleObject" Target="../embeddings/oleObject2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1.xml"/></Relationships>
</file>

<file path=ppt/slides/_rels/slide3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oleObject" Target="../embeddings/Workbook2.xls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emf"/><Relationship Id="rId1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BD3"/>
            </a:gs>
            <a:gs pos="100000">
              <a:srgbClr val="034373"/>
            </a:gs>
          </a:gsLst>
          <a:lin ang="0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92" name="CustomShape 1"/>
          <p:cNvSpPr/>
          <p:nvPr/>
        </p:nvSpPr>
        <p:spPr>
          <a:xfrm>
            <a:off x="-27940" y="-3175"/>
            <a:ext cx="9178925" cy="6856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5000" rIns="90000" bIns="45000"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-1" normalizeH="0" baseline="0" noProof="1">
              <a:solidFill>
                <a:schemeClr val="accent4"/>
              </a:solidFill>
              <a:effectLst/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3600" b="1" i="0" u="none" strike="noStrike" kern="1200" cap="none" spc="-1" normalizeH="0" baseline="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Prestação de Contas </a:t>
            </a:r>
            <a:endParaRPr kumimoji="0" lang="pt-BR" sz="36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36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36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3600" b="1" i="0" u="none" strike="noStrike" kern="1200" cap="none" spc="-1" normalizeH="0" baseline="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Relatório Detalhado do 3º. Quadrimestre 2022</a:t>
            </a:r>
            <a:endParaRPr kumimoji="0" lang="pt-BR" sz="36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28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28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28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28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pt-BR" sz="3600" b="1" strike="noStrike" spc="-1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sym typeface="+mn-ea"/>
              </a:rPr>
              <a:t>Silene Belz</a:t>
            </a:r>
            <a:endParaRPr kumimoji="0" lang="pt-BR" sz="36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28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2800" b="1" i="0" u="none" strike="noStrike" kern="1200" cap="none" spc="-1" normalizeH="0" baseline="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Secretária de Saúde</a:t>
            </a:r>
            <a:endParaRPr kumimoji="0" lang="pt-BR" sz="28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28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2800" b="1" i="0" u="none" strike="noStrike" kern="1200" cap="none" spc="-1" normalizeH="0" baseline="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Santa Maria de Jetibá - ES </a:t>
            </a:r>
            <a:endParaRPr kumimoji="0" lang="pt-BR" sz="28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28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28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6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Caixa de Texto 1"/>
          <p:cNvSpPr txBox="1"/>
          <p:nvPr/>
        </p:nvSpPr>
        <p:spPr>
          <a:xfrm>
            <a:off x="1468716" y="99060"/>
            <a:ext cx="620712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pt-BR" altLang="en-US" b="1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PRODUÇÃO MUNICIPAL DE SERVIÇO DE SAÚDE</a:t>
            </a:r>
            <a:endParaRPr lang="pt-BR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pt-BR" altLang="en-US" b="1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Policlinica Dr José Carlos Herbst</a:t>
            </a:r>
            <a:endParaRPr lang="pt-BR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/>
          <p:nvPr/>
        </p:nvGraphicFramePr>
        <p:xfrm>
          <a:off x="415925" y="-30486350"/>
          <a:ext cx="4779963" cy="29084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5070"/>
                <a:gridCol w="1195070"/>
                <a:gridCol w="1195070"/>
                <a:gridCol w="1195070"/>
              </a:tblGrid>
              <a:tr h="2209165">
                <a:tc>
                  <a:txBody>
                    <a:bodyPr/>
                    <a:p>
                      <a:pPr>
                        <a:buNone/>
                      </a:pP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b="1">
                          <a:solidFill>
                            <a:schemeClr val="tx1"/>
                          </a:solidFill>
                        </a:rPr>
                        <a:t>1º Quadrimestre</a:t>
                      </a:r>
                      <a:endParaRPr lang="pt-BR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79590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</a:rPr>
                        <a:t>Retirada de Pontos</a:t>
                      </a: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677989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</a:rPr>
                        <a:t>Administrção de medicamentos por via Intramuscular</a:t>
                      </a: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552069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800">
                          <a:solidFill>
                            <a:schemeClr val="tx1"/>
                          </a:solidFill>
                          <a:sym typeface="+mn-ea"/>
                        </a:rPr>
                        <a:t>Administrção de medicamentos topicos</a:t>
                      </a:r>
                      <a:endParaRPr lang="pt-BR" altLang="en-US" sz="1800" b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</a:rPr>
                        <a:t>259</a:t>
                      </a: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00545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</a:rPr>
                        <a:t>Pacientes atendidos</a:t>
                      </a: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</a:rPr>
                        <a:t>473</a:t>
                      </a: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77876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</a:rPr>
                        <a:t>Curativo Simples</a:t>
                      </a: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</a:rPr>
                        <a:t>340</a:t>
                      </a: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21500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</a:rPr>
                        <a:t>Aferição e Pressão Arterial</a:t>
                      </a: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77939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</a:rPr>
                        <a:t>Glicemia Capilar</a:t>
                      </a: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505" name="Caixa de Texto 6"/>
          <p:cNvSpPr txBox="1"/>
          <p:nvPr/>
        </p:nvSpPr>
        <p:spPr>
          <a:xfrm>
            <a:off x="395288" y="6237288"/>
            <a:ext cx="1495425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pt-BR" altLang="en-US" sz="1000">
                <a:latin typeface="Arial" panose="020B0604020202020204" pitchFamily="34" charset="0"/>
              </a:rPr>
              <a:t>RG systen-AMA e PEC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/>
          <p:nvPr/>
        </p:nvGraphicFramePr>
        <p:xfrm>
          <a:off x="473075" y="1441450"/>
          <a:ext cx="8535988" cy="4578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2930"/>
                <a:gridCol w="1752600"/>
                <a:gridCol w="1933575"/>
                <a:gridCol w="1727200"/>
              </a:tblGrid>
              <a:tr h="371475">
                <a:tc>
                  <a:txBody>
                    <a:bodyPr/>
                    <a:p>
                      <a:pPr>
                        <a:buNone/>
                      </a:pP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1º Quadrimestre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2º Quadrimestre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3º Quadrimestre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4447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Consultas Médicas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4.135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2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3.314</a:t>
                      </a:r>
                      <a:endParaRPr lang="pt-BR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2.426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7051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Acolhimento 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366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2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pt-BR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Não consta no sistema esta opção para lançar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7876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Retirada de Pontos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2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pt-BR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169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5908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Administração Medicamentos I.M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2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pt-BR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526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Admin.MedicamentoTopico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2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pt-BR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6225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Aferição de P.A na sala de curativo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02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2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09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5273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Curativo Simples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273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2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pt-BR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330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6289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Glicemia Capilar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2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pt-BR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6289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Teste da Orelhinha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132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2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192</a:t>
                      </a:r>
                      <a:endParaRPr lang="pt-BR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6289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Consulta Pediatra ( consórcio)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803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2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1.837</a:t>
                      </a:r>
                      <a:endParaRPr lang="pt-BR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1.422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7559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Consultas com Cirurgião </a:t>
                      </a:r>
                      <a:r>
                        <a:rPr lang="pt-BR" altLang="en-US" sz="1200">
                          <a:solidFill>
                            <a:schemeClr val="tx1"/>
                          </a:solidFill>
                          <a:sym typeface="+mn-ea"/>
                        </a:rPr>
                        <a:t>( consórcio )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2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292</a:t>
                      </a:r>
                      <a:endParaRPr lang="pt-BR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252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6289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Cirurgias de pequeno porte </a:t>
                      </a:r>
                      <a:r>
                        <a:rPr lang="pt-BR" altLang="en-US" sz="1200">
                          <a:solidFill>
                            <a:schemeClr val="tx1"/>
                          </a:solidFill>
                          <a:sym typeface="+mn-ea"/>
                        </a:rPr>
                        <a:t>( consórcio)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164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2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193</a:t>
                      </a:r>
                      <a:endParaRPr lang="pt-BR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141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6289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Biopsias enviadas ao LAPAES </a:t>
                      </a:r>
                      <a:r>
                        <a:rPr lang="pt-BR" altLang="en-US" sz="1200">
                          <a:solidFill>
                            <a:schemeClr val="tx1"/>
                          </a:solidFill>
                          <a:sym typeface="+mn-ea"/>
                        </a:rPr>
                        <a:t>( consórcio)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224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2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341</a:t>
                      </a:r>
                      <a:endParaRPr lang="pt-BR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>
                          <a:solidFill>
                            <a:schemeClr val="tx1"/>
                          </a:solidFill>
                        </a:rPr>
                        <a:t>603</a:t>
                      </a:r>
                      <a:endParaRPr lang="pt-BR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aixa de Texto 1"/>
          <p:cNvSpPr txBox="1"/>
          <p:nvPr/>
        </p:nvSpPr>
        <p:spPr>
          <a:xfrm>
            <a:off x="2947035" y="121285"/>
            <a:ext cx="35471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pt-BR" altLang="en-US" sz="320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PRODUÇÃO CDO</a:t>
            </a:r>
            <a:endParaRPr lang="pt-BR" altLang="en-US" sz="320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Tabela 2"/>
          <p:cNvGraphicFramePr/>
          <p:nvPr/>
        </p:nvGraphicFramePr>
        <p:xfrm>
          <a:off x="612775" y="1814513"/>
          <a:ext cx="7916863" cy="3228975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1979295"/>
                <a:gridCol w="1979295"/>
                <a:gridCol w="1979295"/>
                <a:gridCol w="1979295"/>
              </a:tblGrid>
              <a:tr h="640080">
                <a:tc>
                  <a:txBody>
                    <a:bodyPr/>
                    <a:p>
                      <a:pPr>
                        <a:buNone/>
                      </a:pPr>
                      <a:endParaRPr lang="pt-BR" alt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/>
                        <a:t>1º </a:t>
                      </a:r>
                      <a:endParaRPr lang="pt-BR" altLang="en-US"/>
                    </a:p>
                    <a:p>
                      <a:pPr algn="ctr">
                        <a:buNone/>
                      </a:pPr>
                      <a:r>
                        <a:rPr lang="pt-BR" altLang="en-US"/>
                        <a:t>Quadrimestre</a:t>
                      </a:r>
                      <a:endParaRPr lang="pt-BR" alt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/>
                        <a:t>2º</a:t>
                      </a:r>
                      <a:endParaRPr lang="pt-BR" altLang="en-US"/>
                    </a:p>
                    <a:p>
                      <a:pPr algn="ctr">
                        <a:buNone/>
                      </a:pPr>
                      <a:r>
                        <a:rPr lang="pt-BR" altLang="en-US"/>
                        <a:t>Quadrimestre</a:t>
                      </a:r>
                      <a:endParaRPr lang="pt-BR" alt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/>
                        <a:t>3º</a:t>
                      </a:r>
                      <a:endParaRPr lang="pt-BR" altLang="en-US"/>
                    </a:p>
                    <a:p>
                      <a:pPr algn="ctr">
                        <a:buNone/>
                      </a:pPr>
                      <a:r>
                        <a:rPr lang="pt-BR" altLang="en-US"/>
                        <a:t>Quadrimestre</a:t>
                      </a:r>
                      <a:endParaRPr lang="pt-BR" alt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64008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/>
                        <a:t>Consultas Ortopédica</a:t>
                      </a:r>
                      <a:endParaRPr lang="pt-BR" alt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/>
                        <a:t>699</a:t>
                      </a:r>
                      <a:endParaRPr lang="pt-BR" alt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/>
                        <a:t>810</a:t>
                      </a:r>
                      <a:endParaRPr lang="pt-BR" alt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726</a:t>
                      </a:r>
                      <a:endParaRPr lang="pt-BR" altLang="en-US" sz="18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horz" anchor="t"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64960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/>
                        <a:t>Procedimentos Ortopedicos</a:t>
                      </a:r>
                      <a:endParaRPr lang="pt-BR" alt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/>
                        <a:t>16</a:t>
                      </a:r>
                      <a:endParaRPr lang="pt-BR" alt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/>
                        <a:t>16</a:t>
                      </a:r>
                      <a:endParaRPr lang="pt-BR" alt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  <a:endParaRPr lang="pt-BR" altLang="en-US" sz="18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horz" anchor="t"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64960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/>
                        <a:t>Emissão de laudo radiológico</a:t>
                      </a:r>
                      <a:endParaRPr lang="pt-BR" alt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/>
                        <a:t>596</a:t>
                      </a:r>
                      <a:endParaRPr lang="pt-BR" alt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/>
                        <a:t>845</a:t>
                      </a:r>
                      <a:endParaRPr lang="pt-BR" alt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888</a:t>
                      </a:r>
                      <a:endParaRPr lang="pt-BR" altLang="en-US" sz="18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horz" anchor="t"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64960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/>
                        <a:t>Raio X</a:t>
                      </a:r>
                      <a:endParaRPr lang="pt-BR" alt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/>
                        <a:t>1.167</a:t>
                      </a:r>
                      <a:endParaRPr lang="pt-BR" alt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/>
                        <a:t>1.481</a:t>
                      </a:r>
                      <a:endParaRPr lang="pt-BR" alt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1.316</a:t>
                      </a:r>
                      <a:endParaRPr lang="pt-BR" altLang="en-US" sz="18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horz" anchor="t"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3" name="TextShape 1"/>
          <p:cNvSpPr txBox="1"/>
          <p:nvPr/>
        </p:nvSpPr>
        <p:spPr>
          <a:xfrm>
            <a:off x="1308100" y="44450"/>
            <a:ext cx="7426325" cy="674963"/>
          </a:xfrm>
          <a:prstGeom prst="rect">
            <a:avLst/>
          </a:prstGeom>
          <a:noFill/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/>
          <a:p>
            <a:pPr marR="0" algn="ctr" defTabSz="914400" fontAlgn="auto">
              <a:buClrTx/>
              <a:buSzTx/>
              <a:buFontTx/>
              <a:defRPr/>
            </a:pPr>
            <a:endParaRPr kumimoji="0" lang="pt-BR" altLang="pt-BR" kern="1200" cap="none" spc="0" normalizeH="0" baseline="0" noProof="1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0" algn="ctr" defTabSz="914400" fontAlgn="auto">
              <a:buClrTx/>
              <a:buSzTx/>
              <a:buFontTx/>
              <a:defRPr/>
            </a:pPr>
            <a:r>
              <a:rPr kumimoji="0" lang="pt-BR" sz="2400" b="1" kern="1200" cap="none" spc="-1" normalizeH="0" baseline="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Consultas Realizadas no Centro de Especialidades</a:t>
            </a:r>
            <a:endParaRPr kumimoji="0" lang="pt-BR" sz="2400" b="1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/>
          <p:cNvGraphicFramePr/>
          <p:nvPr/>
        </p:nvGraphicFramePr>
        <p:xfrm>
          <a:off x="555625" y="1497013"/>
          <a:ext cx="7839075" cy="45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445"/>
                <a:gridCol w="1738630"/>
                <a:gridCol w="1553210"/>
                <a:gridCol w="1494155"/>
              </a:tblGrid>
              <a:tr h="10826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RECURSOS PRÓPRIOS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1º </a:t>
                      </a:r>
                      <a:endParaRPr lang="pt-BR" altLang="en-US" sz="16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pt-BR" altLang="en-US" sz="16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Q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UADRIMESTE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2° QUADRIMESTRE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3° QUADRIMESTRE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5568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ANGIOLOGIA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105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75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9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DERMATOLOGIA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285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239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64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FONOAUDIOLOGIA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211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7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PSICOLOGIA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704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1047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1019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8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NUTRIÇÃO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430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403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448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9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TOTAL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5" marR="9525" marT="9524" marB="34287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1714</a:t>
                      </a:r>
                      <a:endParaRPr lang="pt-BR" altLang="en-US" sz="16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2191</a:t>
                      </a:r>
                      <a:endParaRPr lang="pt-BR" altLang="en-US" sz="16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1992</a:t>
                      </a:r>
                      <a:endParaRPr lang="pt-BR" altLang="en-US" sz="16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aixa de Texto 1"/>
          <p:cNvSpPr txBox="1"/>
          <p:nvPr/>
        </p:nvSpPr>
        <p:spPr>
          <a:xfrm>
            <a:off x="2603500" y="209550"/>
            <a:ext cx="46697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pt-BR" altLang="en-US" sz="240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CONSÓRCIO CIM PEDRA AZUL</a:t>
            </a:r>
            <a:endParaRPr lang="pt-BR" altLang="en-US" sz="240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Tabela 3"/>
          <p:cNvGraphicFramePr/>
          <p:nvPr/>
        </p:nvGraphicFramePr>
        <p:xfrm>
          <a:off x="274638" y="968375"/>
          <a:ext cx="8358188" cy="5597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9315"/>
                <a:gridCol w="1671955"/>
                <a:gridCol w="1685290"/>
                <a:gridCol w="1591310"/>
              </a:tblGrid>
              <a:tr h="61785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1° 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QUADRIMESTRE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2° 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QUADRIMESTRE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3° QUADRIMESTRE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307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CARDIOLOGIA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 smtClean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623</a:t>
                      </a:r>
                      <a:endParaRPr lang="pt-BR" altLang="en-US" sz="1600" b="0" dirty="0" smtClean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550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672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4" marB="34285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ENDOCRINOLOGIA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 smtClean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57</a:t>
                      </a:r>
                      <a:endParaRPr lang="pt-BR" altLang="en-US" sz="1600" b="0" dirty="0" smtClean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4" marB="34285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NEUROLOGIA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 smtClean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1267</a:t>
                      </a:r>
                      <a:endParaRPr lang="pt-BR" altLang="en-US" sz="1600" b="0" dirty="0" smtClean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839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257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4" marB="34285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OFTALMOLOGIA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 smtClean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415</a:t>
                      </a:r>
                      <a:endParaRPr lang="pt-BR" altLang="en-US" sz="1600" b="0" dirty="0" smtClean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4" marB="34285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PSIQUIATRIA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 smtClean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456</a:t>
                      </a:r>
                      <a:endParaRPr lang="pt-BR" altLang="en-US" sz="1600" b="0" dirty="0" smtClean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441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331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4" marB="34285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UROLOGIA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 smtClean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176</a:t>
                      </a:r>
                      <a:endParaRPr lang="pt-BR" altLang="en-US" sz="1600" b="0" dirty="0" smtClean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4" marB="34285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COLONOSCOPIA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pt-BR" altLang="en-US" sz="12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DENSITOMETRIA</a:t>
                      </a:r>
                      <a:endParaRPr lang="pt-BR" altLang="en-US" sz="12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ENDOSCOPIA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ELETROCARDIOGRAMA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595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970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710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RESSONANCIA MAGNÉTICA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145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TOMOGRAFIA COMPUTADORIZADA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26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ULTRASSONOGRAFIA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380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pt-BR" altLang="en-US" sz="12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MAPEAMENTO DE RETINA</a:t>
                      </a:r>
                      <a:endParaRPr lang="pt-BR" altLang="en-US" sz="12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pt-BR" altLang="en-US" sz="12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RETINOGRAFIA COLORIDA</a:t>
                      </a:r>
                      <a:endParaRPr lang="pt-BR" altLang="en-US" sz="12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5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TOTAL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2" marR="12702" marT="12699" marB="45714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4249</a:t>
                      </a:r>
                      <a:endParaRPr lang="pt-BR" altLang="en-US" sz="16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3934</a:t>
                      </a:r>
                      <a:endParaRPr lang="pt-BR" altLang="en-US" sz="16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2587</a:t>
                      </a:r>
                      <a:endParaRPr lang="pt-BR" altLang="en-US" sz="16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Título 3"/>
          <p:cNvSpPr>
            <a:spLocks noGrp="1"/>
          </p:cNvSpPr>
          <p:nvPr>
            <p:ph type="title" idx="4294967295"/>
          </p:nvPr>
        </p:nvSpPr>
        <p:spPr>
          <a:xfrm>
            <a:off x="1421110" y="25400"/>
            <a:ext cx="7548901" cy="883285"/>
          </a:xfrm>
        </p:spPr>
        <p:txBody>
          <a:bodyPr vert="horz" wrap="square" lIns="68580" tIns="34290" rIns="68580" bIns="34290" anchor="ctr" anchorCtr="0">
            <a:normAutofit fontScale="90000"/>
          </a:bodyPr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pt-BR" altLang="en-US" sz="2800" b="0" i="0" u="none" strike="noStrike" kern="1200" cap="none" spc="0" normalizeH="0" baseline="0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Consultas e Procedimentos Especializados realizados em Vitoria</a:t>
            </a:r>
            <a:endParaRPr kumimoji="0" lang="pt-BR" altLang="en-US" sz="2800" b="0" i="0" u="none" strike="noStrike" kern="1200" cap="none" spc="0" normalizeH="0" baseline="0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ela 1"/>
          <p:cNvGraphicFramePr/>
          <p:nvPr/>
        </p:nvGraphicFramePr>
        <p:xfrm>
          <a:off x="257175" y="1184275"/>
          <a:ext cx="8421688" cy="494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505"/>
                <a:gridCol w="1376045"/>
                <a:gridCol w="1374775"/>
                <a:gridCol w="1376045"/>
              </a:tblGrid>
              <a:tr h="9296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SISTEMA SISREG E MV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1° QUADRIMESTRE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2° QUADRIMESTRE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3° QUADRIMESTRE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5454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pt-BR" alt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ACOMPANHAMENTO APARELHO AUDITIVO</a:t>
                      </a:r>
                      <a:endParaRPr lang="pt-BR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36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1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ALERGIA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BUCO MAXILO FACIAL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CARDIOLOGIA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CIRURGIA BARIÁTRICA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6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CIRURGIA DE CABEÇA E PESCOÇO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5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pt-BR" alt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CIRURGIA CARDÍACA</a:t>
                      </a:r>
                      <a:endParaRPr lang="pt-BR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CIRURGIA GERAL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CIRURGIA GINECOLÓGICA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0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CIRURGIA OTORRINOLARINGOLOGIA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698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85738" y="1257300"/>
          <a:ext cx="8620125" cy="5021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3090"/>
                <a:gridCol w="1405890"/>
                <a:gridCol w="1405255"/>
                <a:gridCol w="1406525"/>
              </a:tblGrid>
              <a:tr h="398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CIRURGIA PEDIÁTRICA 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CONSULAT EM CIRURGIA PLÁSTICA 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pt-BR" alt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CIRURGIA TORÁCICA</a:t>
                      </a:r>
                      <a:endParaRPr lang="pt-BR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CIRURGIA VASCULAR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DERMATOLOGIA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CONSULAT EM ENDOCRINOLOGIA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FISIATRIA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5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</a:t>
                      </a:r>
                      <a:r>
                        <a:rPr lang="pt-BR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TA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EM GASTROENTEROLOGIA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59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5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pt-BR" alt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</a:t>
                      </a:r>
                      <a:r>
                        <a:rPr lang="pt-BR" altLang="en-US" sz="1400" b="0" dirty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ONSULTA EM GENÉTICA</a:t>
                      </a:r>
                      <a:endParaRPr lang="pt-BR" altLang="en-US" sz="1400" b="0" dirty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5</a:t>
                      </a:r>
                      <a:endParaRPr lang="pt-BR" altLang="en-US" sz="1600" b="0" dirty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5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pt-BR" alt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GERIATRIA</a:t>
                      </a:r>
                      <a:endParaRPr lang="pt-BR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9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GINECOLOGIA ALTA COMPLEXIDADE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HEMATOLOGIA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INFECTOLOGIA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9" marB="45713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Caixa de Texto 1"/>
          <p:cNvSpPr txBox="1"/>
          <p:nvPr/>
        </p:nvSpPr>
        <p:spPr>
          <a:xfrm>
            <a:off x="2465999" y="-2540"/>
            <a:ext cx="6028690" cy="82992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R="0" algn="ctr" defTabSz="914400">
              <a:buClrTx/>
              <a:buSzTx/>
              <a:buFontTx/>
            </a:pPr>
            <a:r>
              <a:rPr lang="pt-BR" altLang="en-US" sz="2400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  <a:sym typeface="+mn-ea"/>
              </a:rPr>
              <a:t>Consultas e Procedimentos Especializados</a:t>
            </a:r>
            <a:endParaRPr lang="pt-BR" altLang="en-US" sz="2400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  <a:sym typeface="+mn-ea"/>
            </a:endParaRPr>
          </a:p>
          <a:p>
            <a:pPr marR="0" algn="ctr" defTabSz="914400">
              <a:buClrTx/>
              <a:buSzTx/>
              <a:buFontTx/>
            </a:pPr>
            <a:r>
              <a:rPr lang="pt-BR" altLang="en-US" sz="2400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  <a:sym typeface="+mn-ea"/>
              </a:rPr>
              <a:t> realizados em Vitoria</a:t>
            </a:r>
            <a:endParaRPr lang="pt-BR" altLang="en-US" sz="2400" noProof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Título 3"/>
          <p:cNvSpPr>
            <a:spLocks noGrp="1"/>
          </p:cNvSpPr>
          <p:nvPr/>
        </p:nvSpPr>
        <p:spPr>
          <a:xfrm>
            <a:off x="1421110" y="25400"/>
            <a:ext cx="7548901" cy="88328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68580" tIns="34290" rIns="68580" bIns="34290" anchor="ctr" anchorCtr="0">
            <a:normAutofit fontScale="90000"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pt-BR" altLang="en-US" sz="2800" b="0" i="0" u="none" strike="noStrike" kern="1200" cap="none" spc="0" normalizeH="0" baseline="0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Consultas e Procedimentos Especializados realizados em Vitoria</a:t>
            </a:r>
            <a:endParaRPr kumimoji="0" lang="pt-BR" altLang="en-US" sz="2800" b="0" i="0" u="none" strike="noStrike" kern="1200" cap="none" spc="0" normalizeH="0" baseline="0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ela 3"/>
          <p:cNvGraphicFramePr/>
          <p:nvPr/>
        </p:nvGraphicFramePr>
        <p:xfrm>
          <a:off x="287338" y="1271588"/>
          <a:ext cx="8413750" cy="4391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6410"/>
                <a:gridCol w="1372870"/>
                <a:gridCol w="1371600"/>
                <a:gridCol w="1372870"/>
              </a:tblGrid>
              <a:tr h="3124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MASTOLOGIA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2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NEFROLOGIA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7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NEUROCIRURGIA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NEUROLOGIA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7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OFTALMOLOGIA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7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ONCOLOGIA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ORTOPEDIA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1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OTORRINOLARINGOLOGIA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47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PNEUMOLOGIA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PROCTOLOGIA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pt-BR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PSIQUIATRIA</a:t>
                      </a:r>
                      <a:endParaRPr lang="pt-BR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REABILITAÇÃO FÍSICA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5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REUMATOLOGIA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UROLOGIA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1" marR="12701" marT="12700" marB="4571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aixa de Texto 1"/>
          <p:cNvSpPr txBox="1"/>
          <p:nvPr/>
        </p:nvSpPr>
        <p:spPr>
          <a:xfrm>
            <a:off x="1938296" y="23494"/>
            <a:ext cx="6028732" cy="8299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R="0" algn="ctr" defTabSz="914400">
              <a:buClrTx/>
              <a:buSzTx/>
              <a:buFontTx/>
            </a:pPr>
            <a:r>
              <a:rPr lang="pt-BR" altLang="en-US" sz="2400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  <a:sym typeface="+mn-ea"/>
              </a:rPr>
              <a:t>Consultas e Procedimentos Especializados</a:t>
            </a:r>
            <a:endParaRPr lang="pt-BR" altLang="en-US" sz="2400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  <a:sym typeface="+mn-ea"/>
            </a:endParaRPr>
          </a:p>
          <a:p>
            <a:pPr marR="0" algn="ctr" defTabSz="914400">
              <a:buClrTx/>
              <a:buSzTx/>
              <a:buFontTx/>
            </a:pPr>
            <a:r>
              <a:rPr lang="pt-BR" altLang="en-US" sz="2400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  <a:sym typeface="+mn-ea"/>
              </a:rPr>
              <a:t> realizados em Vitoria</a:t>
            </a:r>
            <a:endParaRPr lang="pt-BR" altLang="en-US" sz="2400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  <a:sym typeface="+mn-ea"/>
            </a:endParaRPr>
          </a:p>
        </p:txBody>
      </p:sp>
      <p:graphicFrame>
        <p:nvGraphicFramePr>
          <p:cNvPr id="4" name="Tabela 3"/>
          <p:cNvGraphicFramePr/>
          <p:nvPr/>
        </p:nvGraphicFramePr>
        <p:xfrm>
          <a:off x="333375" y="1187450"/>
          <a:ext cx="8162925" cy="5138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9410"/>
                <a:gridCol w="1330325"/>
                <a:gridCol w="1331595"/>
                <a:gridCol w="1330960"/>
              </a:tblGrid>
              <a:tr h="2876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AUDIOMETRIA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1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BERA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BIOPSIA TIREOIDE E PRÓSTATA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26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CAMPIMETRIA</a:t>
                      </a:r>
                      <a:endParaRPr lang="en-US" altLang="en-US" sz="1400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7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CAPSULOTOMIA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pt-BR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CATETERISMO</a:t>
                      </a:r>
                      <a:endParaRPr lang="pt-BR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3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CINTILOGRAFIA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27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1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COLONOSCOPIA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37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DENSITOMETRIA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ECOCARDIOGRAMA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97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ELETROENCEFALOGRAMA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135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ELETRONEUROMIOGRAFIA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ENDOSCOPIA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231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136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ESPIROMETRIA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1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ESTUDO URODINÂMICO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GONIOSCOPIA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pt-BR" altLang="en-US" sz="1600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1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HOLTER 24 HORAS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699" marR="12699" marT="12697" marB="4571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Tabela 2"/>
          <p:cNvGraphicFramePr/>
          <p:nvPr/>
        </p:nvGraphicFramePr>
        <p:xfrm>
          <a:off x="511175" y="1181100"/>
          <a:ext cx="8212138" cy="5226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4810"/>
                <a:gridCol w="1339215"/>
                <a:gridCol w="1338580"/>
                <a:gridCol w="1339850"/>
              </a:tblGrid>
              <a:tr h="3841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MICROSCOPIA ESPECULAR DE CÓRNEA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7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OXIGENOTERAPIA HIPERBÁRICA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1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RADIOLOGIA </a:t>
                      </a: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COM CONTRASTE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1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RESSONÂNCIA MAGNÉTICA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211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164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172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7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RETINOGRAFIA COLORIDA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7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RETINOGRAFIA FLUORESCENTE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7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RETOSSIGMOIDOSCOPIA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7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TESTE ERGOMÉTRICO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17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1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TOMOGRAFIA OCULAR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21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1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TOMOGRAFIA COMPUTADORIZADA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159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93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44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1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TOPOGRAFIA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7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ULTRASSONOGRAFIA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36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1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VIDEOLAPAROSCOPIA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8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1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TOTAL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1677</a:t>
                      </a:r>
                      <a:endParaRPr lang="pt-BR" altLang="en-US" sz="18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1457</a:t>
                      </a:r>
                      <a:endParaRPr lang="pt-BR" altLang="en-US" sz="18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8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1315</a:t>
                      </a:r>
                      <a:endParaRPr lang="pt-BR" altLang="en-US" sz="18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2" marB="45729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" name="Caixa de Texto 1"/>
          <p:cNvSpPr txBox="1"/>
          <p:nvPr/>
        </p:nvSpPr>
        <p:spPr>
          <a:xfrm>
            <a:off x="1938296" y="23494"/>
            <a:ext cx="6028732" cy="82992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R="0" algn="ctr" defTabSz="914400">
              <a:buClrTx/>
              <a:buSzTx/>
              <a:buFontTx/>
            </a:pPr>
            <a:r>
              <a:rPr lang="pt-BR" altLang="en-US" sz="2400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  <a:sym typeface="+mn-ea"/>
              </a:rPr>
              <a:t>Consultas e Procedimentos Especializados</a:t>
            </a:r>
            <a:endParaRPr lang="pt-BR" altLang="en-US" sz="2400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  <a:sym typeface="+mn-ea"/>
            </a:endParaRPr>
          </a:p>
          <a:p>
            <a:pPr marR="0" algn="ctr" defTabSz="914400">
              <a:buClrTx/>
              <a:buSzTx/>
              <a:buFontTx/>
            </a:pPr>
            <a:r>
              <a:rPr lang="pt-BR" altLang="en-US" sz="2400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  <a:sym typeface="+mn-ea"/>
              </a:rPr>
              <a:t> realizados em Vitoria</a:t>
            </a:r>
            <a:endParaRPr lang="pt-BR" altLang="en-US" sz="2400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Caixa de Texto 3"/>
          <p:cNvSpPr txBox="1"/>
          <p:nvPr/>
        </p:nvSpPr>
        <p:spPr>
          <a:xfrm>
            <a:off x="2173288" y="52388"/>
            <a:ext cx="6192837" cy="6762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pt-BR" sz="2000" b="1" dirty="0">
                <a:solidFill>
                  <a:schemeClr val="bg1"/>
                </a:solidFill>
                <a:latin typeface="Calibri" panose="020F0502020204030204" charset="-122"/>
              </a:rPr>
              <a:t>CONVÊNIO</a:t>
            </a:r>
            <a:r>
              <a:rPr lang="pt-BR" altLang="en-US" sz="2000" b="1" dirty="0">
                <a:solidFill>
                  <a:schemeClr val="bg1"/>
                </a:solidFill>
                <a:latin typeface="Calibri" panose="020F0502020204030204" charset="-122"/>
              </a:rPr>
              <a:t>S</a:t>
            </a:r>
            <a:r>
              <a:rPr lang="en-US" altLang="pt-BR" sz="2000" b="1" dirty="0">
                <a:solidFill>
                  <a:schemeClr val="bg1"/>
                </a:solidFill>
                <a:latin typeface="Calibri" panose="020F0502020204030204" charset="-122"/>
              </a:rPr>
              <a:t> REDE CUIDAR E HOSPITAL DE  SANTA TERESA</a:t>
            </a:r>
            <a:endParaRPr lang="en-US" altLang="en-US" b="1" dirty="0">
              <a:latin typeface="Calibri" panose="020F0502020204030204" charset="-122"/>
            </a:endParaRPr>
          </a:p>
          <a:p>
            <a:endParaRPr lang="pt-BR" altLang="en-US">
              <a:latin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/>
          <p:nvPr/>
        </p:nvGraphicFramePr>
        <p:xfrm>
          <a:off x="442913" y="1204913"/>
          <a:ext cx="8207375" cy="4705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2270"/>
                <a:gridCol w="1338580"/>
                <a:gridCol w="1338580"/>
                <a:gridCol w="1337945"/>
              </a:tblGrid>
              <a:tr h="71247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 dirty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1° QUADRIMESTRE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2° QUADRIMESTRE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3° QUADRIMESTRE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73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CONCULTA EM CIRURGIA GERAL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36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35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6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CIRURGIA GINECOLÓGICA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CARDIOLOGIA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127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183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NEUROLOGIA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89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OFTALMOLOGIA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280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218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197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ORTOPEDIA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335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230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pt-BR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CONSULTA EM REUMATOLOGIA</a:t>
                      </a:r>
                      <a:endParaRPr lang="pt-BR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ECOCARDIOGRAMA TRANSTORÁCICO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23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22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64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ELETROENCEFALOGRAMA 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25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23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58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ULTRASSONOGRAFIA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81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26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0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3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ULTRASSONOGRAFIA DOPPLER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45</a:t>
                      </a:r>
                      <a:endParaRPr lang="pt-BR" altLang="en-US" sz="16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</a:t>
                      </a:r>
                      <a:endParaRPr lang="pt-BR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TOTAL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1050</a:t>
                      </a:r>
                      <a:endParaRPr lang="pt-BR" altLang="en-US" sz="16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940</a:t>
                      </a:r>
                      <a:endParaRPr lang="pt-BR" altLang="en-US" sz="16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16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955</a:t>
                      </a:r>
                      <a:endParaRPr lang="pt-BR" altLang="en-US" sz="16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72415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9526" marR="9526" marT="9526" marB="34296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pt-BR" altLang="en-US" sz="1400"/>
                    </a:p>
                  </a:txBody>
                  <a:tcPr marL="9526" marR="9526" marT="9526" marB="34296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pt-BR" altLang="en-US" sz="1400"/>
                    </a:p>
                  </a:txBody>
                  <a:tcPr marL="9526" marR="9526" marT="9526" marB="34296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pt-BR" altLang="en-US" sz="1400" dirty="0"/>
                    </a:p>
                  </a:txBody>
                  <a:tcPr marL="9526" marR="9526" marT="9526" marB="34296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Caixa de Texto 1"/>
          <p:cNvSpPr txBox="1"/>
          <p:nvPr/>
        </p:nvSpPr>
        <p:spPr>
          <a:xfrm>
            <a:off x="1328738" y="266700"/>
            <a:ext cx="6661150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pt-BR" altLang="en-US" sz="3600">
                <a:latin typeface="Arial" panose="020B0604020202020204" pitchFamily="34" charset="0"/>
              </a:rPr>
              <a:t>Fundamentos Legais</a:t>
            </a:r>
            <a:endParaRPr lang="pt-BR" altLang="en-US" sz="3600">
              <a:latin typeface="Arial" panose="020B0604020202020204" pitchFamily="34" charset="0"/>
            </a:endParaRPr>
          </a:p>
        </p:txBody>
      </p:sp>
      <p:sp>
        <p:nvSpPr>
          <p:cNvPr id="3" name="Caixa de Texto 2"/>
          <p:cNvSpPr txBox="1"/>
          <p:nvPr/>
        </p:nvSpPr>
        <p:spPr>
          <a:xfrm>
            <a:off x="17463" y="1179513"/>
            <a:ext cx="9109075" cy="5630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marL="285750" indent="-285750" fontAlgn="base">
              <a:buFont typeface="Wingdings" panose="05000000000000000000" charset="0"/>
              <a:buChar char="v"/>
            </a:pPr>
            <a:r>
              <a:rPr lang="pt-BR" altLang="en-US" sz="1800" strike="noStrike" noProof="1"/>
              <a:t>Lei federal nº 8.080/1990;</a:t>
            </a:r>
            <a:endParaRPr lang="pt-BR" altLang="en-US" sz="1800" strike="noStrike" noProof="1"/>
          </a:p>
          <a:p>
            <a:pPr fontAlgn="base"/>
            <a:r>
              <a:rPr lang="pt-BR" altLang="en-US" sz="1800" strike="noStrike" noProof="1"/>
              <a:t>Movimentação dos recursos sob fiscalização dos Conselhos de Saúde;</a:t>
            </a:r>
            <a:endParaRPr lang="pt-BR" altLang="en-US" sz="1800" strike="noStrike" noProof="1"/>
          </a:p>
          <a:p>
            <a:pPr fontAlgn="base"/>
            <a:endParaRPr lang="pt-BR" altLang="en-US" sz="1800" strike="noStrike" noProof="1"/>
          </a:p>
          <a:p>
            <a:pPr marL="285750" indent="-285750" fontAlgn="base">
              <a:buFont typeface="Wingdings" panose="05000000000000000000" charset="0"/>
              <a:buChar char="v"/>
            </a:pPr>
            <a:r>
              <a:rPr lang="pt-BR" altLang="en-US" sz="1800" strike="noStrike" noProof="1"/>
              <a:t>Lei complementar nº 141/2012;</a:t>
            </a:r>
            <a:endParaRPr lang="pt-BR" altLang="en-US" sz="1800" strike="noStrike" noProof="1"/>
          </a:p>
          <a:p>
            <a:pPr fontAlgn="base"/>
            <a:r>
              <a:rPr lang="pt-BR" altLang="en-US" sz="1800" strike="noStrike" noProof="1"/>
              <a:t>Estabelece a necessidade de prestação de contas quadrimestral entre outras;</a:t>
            </a:r>
            <a:endParaRPr lang="pt-BR" altLang="en-US" sz="1800" strike="noStrike" noProof="1"/>
          </a:p>
          <a:p>
            <a:pPr fontAlgn="base"/>
            <a:endParaRPr lang="pt-BR" altLang="en-US" sz="1800" strike="noStrike" noProof="1"/>
          </a:p>
          <a:p>
            <a:pPr marL="285750" indent="-285750" fontAlgn="base">
              <a:buFont typeface="Wingdings" panose="05000000000000000000" charset="0"/>
              <a:buChar char="v"/>
            </a:pPr>
            <a:r>
              <a:rPr lang="pt-BR" altLang="en-US" sz="1800" strike="noStrike" noProof="1"/>
              <a:t>Resolução do CNS nº 453/2012;</a:t>
            </a:r>
            <a:endParaRPr lang="pt-BR" altLang="en-US" sz="1800" strike="noStrike" noProof="1"/>
          </a:p>
          <a:p>
            <a:pPr fontAlgn="base"/>
            <a:r>
              <a:rPr lang="pt-BR" altLang="en-US" sz="1800" strike="noStrike" noProof="1"/>
              <a:t>Atuação dos conselhos sobre a fiscalização da saúde;</a:t>
            </a:r>
            <a:endParaRPr lang="pt-BR" altLang="en-US" sz="1800" strike="noStrike" noProof="1"/>
          </a:p>
          <a:p>
            <a:pPr fontAlgn="base"/>
            <a:endParaRPr lang="pt-BR" altLang="en-US" sz="1800" strike="noStrike" noProof="1"/>
          </a:p>
          <a:p>
            <a:pPr marL="285750" indent="-285750" fontAlgn="base">
              <a:buFont typeface="Wingdings" panose="05000000000000000000" charset="0"/>
              <a:buChar char="v"/>
            </a:pPr>
            <a:r>
              <a:rPr lang="pt-BR" altLang="en-US" sz="1800" strike="noStrike" noProof="1"/>
              <a:t>Resolução do CNS nº 459/2012 </a:t>
            </a:r>
            <a:endParaRPr lang="pt-BR" altLang="en-US" sz="1800" strike="noStrike" noProof="1"/>
          </a:p>
          <a:p>
            <a:pPr fontAlgn="base"/>
            <a:r>
              <a:rPr lang="pt-BR" altLang="en-US" sz="1800" strike="noStrike" noProof="1"/>
              <a:t>Modelo de apresentação do Relatório de Prestação de Contas</a:t>
            </a:r>
            <a:endParaRPr lang="pt-BR" altLang="en-US" sz="1800" strike="noStrike" noProof="1"/>
          </a:p>
          <a:p>
            <a:pPr fontAlgn="base"/>
            <a:endParaRPr lang="pt-BR" altLang="en-US" sz="1800" strike="noStrike" noProof="1"/>
          </a:p>
          <a:p>
            <a:pPr marL="285750" indent="-285750" fontAlgn="base">
              <a:buFont typeface="Wingdings" panose="05000000000000000000" charset="0"/>
              <a:buChar char="v"/>
            </a:pPr>
            <a:r>
              <a:rPr lang="pt-BR" altLang="en-US" sz="1800" strike="noStrike" noProof="1"/>
              <a:t>Portaria de consolidação nº 1/2017;</a:t>
            </a:r>
            <a:endParaRPr lang="pt-BR" altLang="en-US" sz="1800" strike="noStrike" noProof="1"/>
          </a:p>
          <a:p>
            <a:pPr fontAlgn="base"/>
            <a:r>
              <a:rPr lang="pt-BR" altLang="en-US" sz="1800" strike="noStrike" noProof="1"/>
              <a:t>Define o relatório quadrimestral como instrumento de monitoramento e acompanhamento;</a:t>
            </a:r>
            <a:endParaRPr lang="pt-BR" altLang="en-US" sz="1800" strike="noStrike" noProof="1"/>
          </a:p>
          <a:p>
            <a:pPr fontAlgn="base"/>
            <a:endParaRPr lang="pt-BR" altLang="en-US" sz="1800" strike="noStrike" noProof="1"/>
          </a:p>
          <a:p>
            <a:pPr marL="285750" indent="-285750" fontAlgn="base">
              <a:buFont typeface="Wingdings" panose="05000000000000000000" charset="0"/>
              <a:buChar char="v"/>
            </a:pPr>
            <a:r>
              <a:rPr lang="pt-BR" altLang="en-US" sz="1800" strike="noStrike" noProof="1"/>
              <a:t>Lei Municipal nº 1301/2010</a:t>
            </a:r>
            <a:endParaRPr lang="pt-BR" altLang="en-US" sz="1800" strike="noStrike" noProof="1">
              <a:solidFill>
                <a:srgbClr val="FF0000"/>
              </a:solidFill>
            </a:endParaRPr>
          </a:p>
          <a:p>
            <a:pPr fontAlgn="base"/>
            <a:r>
              <a:rPr lang="pt-BR" altLang="en-US" sz="1800" strike="noStrike" noProof="1"/>
              <a:t>Regulamenta a estrutura e as competências do Conselho Municipal de Saúde de Santa Maria de Jetibá</a:t>
            </a:r>
            <a:endParaRPr lang="pt-BR" altLang="en-US" sz="1800" strike="noStrike" noProof="1"/>
          </a:p>
          <a:p>
            <a:pPr fontAlgn="base"/>
            <a:endParaRPr lang="pt-BR" altLang="en-US" sz="1800" strike="noStrike" noProof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3" name="TextShape 1"/>
          <p:cNvSpPr txBox="1"/>
          <p:nvPr/>
        </p:nvSpPr>
        <p:spPr>
          <a:xfrm>
            <a:off x="1763713" y="115888"/>
            <a:ext cx="6923088" cy="7699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R="0" algn="ctr" defTabSz="914400" fontAlgn="auto">
              <a:buClrTx/>
              <a:buSzTx/>
              <a:buFontTx/>
              <a:defRPr/>
            </a:pPr>
            <a:r>
              <a:rPr kumimoji="0" lang="pt-BR" altLang="pt-BR" b="1" kern="1200" cap="none" spc="0" normalizeH="0" baseline="0" noProof="1"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CENTRO DE ATENÇÃO PSICOSSOCIAL - CAPS</a:t>
            </a:r>
            <a:endParaRPr kumimoji="0" lang="pt-BR" altLang="pt-BR" b="1" kern="1200" cap="none" spc="-1" normalizeH="0" baseline="0" noProof="1"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3794" name="Caixa de Texto 1"/>
          <p:cNvSpPr txBox="1"/>
          <p:nvPr/>
        </p:nvSpPr>
        <p:spPr>
          <a:xfrm>
            <a:off x="539750" y="6381750"/>
            <a:ext cx="923925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pt-BR" altLang="en-US" sz="1000">
                <a:latin typeface="Arial" panose="020B0604020202020204" pitchFamily="34" charset="0"/>
              </a:rPr>
              <a:t>Fonte: CAPS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graphicFrame>
        <p:nvGraphicFramePr>
          <p:cNvPr id="33795" name="Tabela 33794"/>
          <p:cNvGraphicFramePr/>
          <p:nvPr/>
        </p:nvGraphicFramePr>
        <p:xfrm>
          <a:off x="354013" y="1265238"/>
          <a:ext cx="8435975" cy="4891087"/>
        </p:xfrm>
        <a:graphic>
          <a:graphicData uri="http://schemas.openxmlformats.org/drawingml/2006/table">
            <a:tbl>
              <a:tblPr/>
              <a:tblGrid>
                <a:gridCol w="2651125"/>
                <a:gridCol w="1909763"/>
                <a:gridCol w="1911350"/>
                <a:gridCol w="1963737"/>
              </a:tblGrid>
              <a:tr h="487363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CONSULTAS</a:t>
                      </a:r>
                      <a:endParaRPr lang="pt-BR" altLang="zh-CN" sz="13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t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r>
                        <a:rPr lang="pt-BR" altLang="zh-CN" sz="1300" b="1" baseline="30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o</a:t>
                      </a:r>
                      <a:r>
                        <a:rPr lang="pt-BR" altLang="zh-CN" sz="13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QUADRIMESTRE</a:t>
                      </a:r>
                      <a:endParaRPr lang="pt-BR" altLang="zh-CN" sz="13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80" marR="44280" anchor="t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r>
                        <a:rPr lang="pt-BR" altLang="zh-CN" sz="1300" b="1" baseline="30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o</a:t>
                      </a:r>
                      <a:r>
                        <a:rPr lang="pt-BR" altLang="zh-CN" sz="13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QUADRIMESTRE</a:t>
                      </a:r>
                      <a:endParaRPr lang="pt-BR" altLang="zh-CN" sz="13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80" marR="44280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3º QUADRIMESTRE</a:t>
                      </a:r>
                      <a:endParaRPr lang="pt-BR" altLang="zh-CN" sz="13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80" marR="44280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03237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Acolhimento Inicial no centro de Atenção Psicossocial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640" marR="44640" anchor="t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111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3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101</a:t>
                      </a:r>
                      <a:endParaRPr lang="pt-BR" altLang="en-US" sz="13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84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0513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Atendimento Médico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640" marR="44640" anchor="t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257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3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252</a:t>
                      </a:r>
                      <a:endParaRPr lang="pt-BR" altLang="en-US" sz="13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289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0512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Visita domiciliar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8400" marR="68400" anchor="t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98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3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150</a:t>
                      </a:r>
                      <a:endParaRPr lang="pt-BR" altLang="en-US" sz="13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126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2100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Grupo Terapêutico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8400" marR="68400" anchor="t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47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3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53</a:t>
                      </a:r>
                      <a:endParaRPr lang="pt-BR" altLang="en-US" sz="13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50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2100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Oficina Terapêutica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8400" marR="68400" anchor="t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3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</a:t>
                      </a:r>
                      <a:endParaRPr lang="pt-BR" altLang="en-US" sz="13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Atendimento Individual por Equipe Multiprofissional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8400" marR="68400" anchor="t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491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3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661</a:t>
                      </a:r>
                      <a:endParaRPr lang="pt-BR" altLang="en-US" sz="13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715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2100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Atendimentos a Familiares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8400" marR="68400" anchor="t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69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3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136</a:t>
                      </a:r>
                      <a:endParaRPr lang="pt-BR" altLang="en-US" sz="13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132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Atendimento em Situação de Crise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8400" marR="68400" anchor="t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20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3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26</a:t>
                      </a:r>
                      <a:endParaRPr lang="pt-BR" altLang="en-US" sz="13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23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en-US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Ações de Articulação de Rede Intra e Intersetoriais</a:t>
                      </a:r>
                      <a:endParaRPr lang="pt-BR" altLang="en-US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8400" marR="68400" anchor="t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130</a:t>
                      </a:r>
                      <a:endParaRPr lang="pt-BR" altLang="en-US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3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140</a:t>
                      </a:r>
                      <a:endParaRPr lang="pt-BR" altLang="en-US" sz="13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75</a:t>
                      </a:r>
                      <a:endParaRPr lang="pt-BR" altLang="en-US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en-US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Matriciamento de equipes da Atenção Básica</a:t>
                      </a:r>
                      <a:endParaRPr lang="pt-BR" altLang="en-US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8400" marR="68400" anchor="t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  <a:endParaRPr lang="pt-BR" altLang="en-US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3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</a:t>
                      </a:r>
                      <a:endParaRPr lang="pt-BR" altLang="en-US" sz="13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3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08</a:t>
                      </a:r>
                      <a:endParaRPr lang="pt-BR" altLang="en-US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7363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179705" lvl="0" indent="0" algn="ctr">
                        <a:buSzTx/>
                        <a:buNone/>
                      </a:pPr>
                      <a:endParaRPr lang="pt-BR" altLang="zh-CN" sz="13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marL="179705" lvl="0" indent="0" algn="ctr">
                        <a:buSzTx/>
                        <a:buNone/>
                      </a:pPr>
                      <a:r>
                        <a:rPr lang="pt-BR" altLang="zh-CN" sz="13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TOTAL</a:t>
                      </a:r>
                      <a:endParaRPr lang="pt-BR" altLang="zh-CN" sz="13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t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1.243</a:t>
                      </a:r>
                      <a:endParaRPr lang="pt-BR" altLang="zh-CN" sz="13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3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1.538</a:t>
                      </a:r>
                      <a:endParaRPr lang="pt-BR" altLang="en-US" sz="13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3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1.513</a:t>
                      </a:r>
                      <a:endParaRPr lang="pt-BR" altLang="zh-CN" sz="13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4280" marR="4428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0" y="0"/>
          <a:ext cx="9144000" cy="6757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8690"/>
                <a:gridCol w="722630"/>
                <a:gridCol w="628650"/>
                <a:gridCol w="600710"/>
                <a:gridCol w="589280"/>
                <a:gridCol w="414655"/>
                <a:gridCol w="446405"/>
                <a:gridCol w="450215"/>
                <a:gridCol w="457200"/>
                <a:gridCol w="387350"/>
                <a:gridCol w="615950"/>
                <a:gridCol w="506730"/>
                <a:gridCol w="534670"/>
                <a:gridCol w="570865"/>
              </a:tblGrid>
              <a:tr h="1316355">
                <a:tc>
                  <a:txBody>
                    <a:bodyPr/>
                    <a:p>
                      <a:pPr algn="ctr" fontAlgn="ctr"/>
                      <a:r>
                        <a:rPr lang="pt-BR" sz="2000" u="none" strike="noStrike" dirty="0">
                          <a:effectLst/>
                          <a:latin typeface="+mj-lt"/>
                          <a:cs typeface="+mj-lt"/>
                        </a:rPr>
                        <a:t>Atividades da </a:t>
                      </a:r>
                      <a:r>
                        <a:rPr lang="pt-BR" sz="2000" u="none" strike="noStrike" dirty="0" smtClean="0">
                          <a:effectLst/>
                          <a:latin typeface="+mj-lt"/>
                          <a:cs typeface="+mj-lt"/>
                        </a:rPr>
                        <a:t>ESF</a:t>
                      </a:r>
                      <a:endParaRPr lang="pt-BR" sz="2000" u="none" strike="noStrike" dirty="0" smtClean="0">
                        <a:effectLst/>
                        <a:latin typeface="+mj-lt"/>
                        <a:cs typeface="+mj-lt"/>
                      </a:endParaRPr>
                    </a:p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+mj-lt"/>
                        </a:rPr>
                        <a:t>1º Quadrimestre</a:t>
                      </a:r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São Luis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São João do Garrafão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 dirty="0">
                          <a:effectLst/>
                          <a:latin typeface="+mj-lt"/>
                          <a:cs typeface="+mj-lt"/>
                        </a:rPr>
                        <a:t>Alto São Sebastião</a:t>
                      </a:r>
                      <a:endParaRPr lang="pt-BR" sz="9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Garrafão/Rio Lamego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Vila Nova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Recreio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Alto Santa Maria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Belém / Rio das pedras</a:t>
                      </a:r>
                      <a:b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</a:b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Centro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Rio Possmoser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Barra do Rio Possmoser/Barra do Rio Claro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 dirty="0">
                          <a:effectLst/>
                          <a:latin typeface="+mj-lt"/>
                          <a:cs typeface="+mj-lt"/>
                        </a:rPr>
                        <a:t>Caramuru</a:t>
                      </a:r>
                      <a:endParaRPr lang="pt-BR" sz="9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Total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90550">
                <a:tc>
                  <a:txBody>
                    <a:bodyPr/>
                    <a:p>
                      <a:pPr algn="ctr" fontAlgn="ctr"/>
                      <a:r>
                        <a:rPr lang="pt-BR" sz="900" u="none" strike="noStrike" dirty="0">
                          <a:effectLst/>
                          <a:latin typeface="+mj-lt"/>
                          <a:cs typeface="+mj-lt"/>
                        </a:rPr>
                        <a:t>Consulta de profissional de nível superior da ESF (Médicos, enfermeiros e fisioterapeutas)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4.229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1.995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847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1.824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2.979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2.631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1.028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947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5.481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3.719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892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1.856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28.428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2110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Administração de Medicamentos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106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188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192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195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194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128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201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115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183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178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129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194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2.003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5920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Visita Domiciliar do ACS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11.779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4.209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6.152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1.949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4.884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7.893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5.452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2.404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10.585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5.952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3.873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5.191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70.323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6875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Visitas domiciliares da equipe de ESF ( Médicos e enfermeiros)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27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16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12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11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13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73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260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8800">
                <a:tc>
                  <a:txBody>
                    <a:bodyPr/>
                    <a:p>
                      <a:pPr algn="ctr" fontAlgn="ctr"/>
                      <a:r>
                        <a:rPr lang="pt-BR" sz="900" u="none" strike="noStrike" dirty="0">
                          <a:effectLst/>
                          <a:latin typeface="+mj-lt"/>
                          <a:cs typeface="+mj-lt"/>
                        </a:rPr>
                        <a:t>Testes Rápidos de DST (HIV, Hepatite B, Sífilis e Hepatite C) realizados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418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130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55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166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88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78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36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391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278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97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1.835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8145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Atividades Coletivas de Educação em Saúde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8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107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4650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Consultas dos   Odontólogos na ESF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1.134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360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260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186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467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592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289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305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907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386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199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198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5.283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7190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Procedimentos de Saúde Bucal na ESF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3.290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795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478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365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1.980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1.634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477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961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3.295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375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562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542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14.754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91185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Entrega de Kits de saúde Bucal (contendo creme dental, escova e fio dental)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19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11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60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265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6765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Procedimentos: Pressão arterial, temperatura, antropometria, glicemia capilar, curativo, nebulização, retirada de pontos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6.411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1.865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906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988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2.597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2.305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2.060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806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6.794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6.327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924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895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32.878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19125">
                <a:tc>
                  <a:txBody>
                    <a:bodyPr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TOTAL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27.448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9.604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8.941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5.605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13.348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15.291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9.620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5.609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27.723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17.315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6.711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8.951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pt-BR" altLang="en-US" sz="900" b="1" u="sng">
                        <a:solidFill>
                          <a:srgbClr val="FF0000"/>
                        </a:solidFill>
                        <a:latin typeface="+mj-lt"/>
                        <a:cs typeface="+mj-lt"/>
                      </a:endParaRPr>
                    </a:p>
                    <a:p>
                      <a:pPr indent="0" algn="ctr">
                        <a:buNone/>
                      </a:pPr>
                      <a:r>
                        <a:rPr lang="pt-BR" altLang="en-US" sz="900" b="1" u="sng">
                          <a:solidFill>
                            <a:srgbClr val="FF0000"/>
                          </a:solidFill>
                          <a:latin typeface="+mj-lt"/>
                          <a:cs typeface="+mj-lt"/>
                        </a:rPr>
                        <a:t>156.166</a:t>
                      </a:r>
                      <a:endParaRPr lang="pt-BR" altLang="en-US" sz="900" b="1" u="sng">
                        <a:solidFill>
                          <a:srgbClr val="FF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0" y="0"/>
          <a:ext cx="9144000" cy="6757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8690"/>
                <a:gridCol w="722630"/>
                <a:gridCol w="628650"/>
                <a:gridCol w="600710"/>
                <a:gridCol w="589280"/>
                <a:gridCol w="414655"/>
                <a:gridCol w="446405"/>
                <a:gridCol w="450215"/>
                <a:gridCol w="457200"/>
                <a:gridCol w="387350"/>
                <a:gridCol w="615950"/>
                <a:gridCol w="506730"/>
                <a:gridCol w="534670"/>
                <a:gridCol w="570865"/>
              </a:tblGrid>
              <a:tr h="1316355">
                <a:tc>
                  <a:txBody>
                    <a:bodyPr/>
                    <a:p>
                      <a:pPr algn="ctr" fontAlgn="ctr"/>
                      <a:r>
                        <a:rPr lang="pt-BR" sz="2000" u="none" strike="noStrike" dirty="0">
                          <a:effectLst/>
                          <a:latin typeface="+mj-lt"/>
                          <a:cs typeface="+mj-lt"/>
                        </a:rPr>
                        <a:t>Atividades da </a:t>
                      </a:r>
                      <a:r>
                        <a:rPr lang="pt-BR" sz="2000" u="none" strike="noStrike" dirty="0" smtClean="0">
                          <a:effectLst/>
                          <a:latin typeface="+mj-lt"/>
                          <a:cs typeface="+mj-lt"/>
                        </a:rPr>
                        <a:t>ESF</a:t>
                      </a:r>
                      <a:endParaRPr lang="pt-BR" sz="2000" u="none" strike="noStrike" dirty="0" smtClean="0">
                        <a:effectLst/>
                        <a:latin typeface="+mj-lt"/>
                        <a:cs typeface="+mj-lt"/>
                      </a:endParaRPr>
                    </a:p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+mj-lt"/>
                        </a:rPr>
                        <a:t>2º Quadrimestre</a:t>
                      </a:r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São Luis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São João do Garrafão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 dirty="0">
                          <a:effectLst/>
                          <a:latin typeface="+mj-lt"/>
                          <a:cs typeface="+mj-lt"/>
                        </a:rPr>
                        <a:t>Alto São Sebastião</a:t>
                      </a:r>
                      <a:endParaRPr lang="pt-BR" sz="9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Garrafão/Rio Lamego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Vila Nova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Recreio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Alto Santa Maria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Belém / Rio das pedras</a:t>
                      </a:r>
                      <a:b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</a:b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Centro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Rio Possmoser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Barra do Rio Possmoser/Barra do Rio Claro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 dirty="0">
                          <a:effectLst/>
                          <a:latin typeface="+mj-lt"/>
                          <a:cs typeface="+mj-lt"/>
                        </a:rPr>
                        <a:t>Caramuru</a:t>
                      </a:r>
                      <a:endParaRPr lang="pt-BR" sz="9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Total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90550">
                <a:tc>
                  <a:txBody>
                    <a:bodyPr/>
                    <a:p>
                      <a:pPr algn="ctr" fontAlgn="ctr"/>
                      <a:r>
                        <a:rPr lang="pt-BR" sz="900" u="none" strike="noStrike" dirty="0">
                          <a:effectLst/>
                          <a:latin typeface="+mj-lt"/>
                          <a:cs typeface="+mj-lt"/>
                        </a:rPr>
                        <a:t>Consulta de profissional de nível superior da ESF (Médicos, enfermeiros e fisioterapeutas)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5.704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2.371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857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1.576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2.023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1.715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412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995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5.877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3.801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522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2.396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28.249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2110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Administração de Medicamentos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121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41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291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74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264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74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26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1.031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5920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Visita Domiciliar do ACS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12.581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3.755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5.829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1.834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4.007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9.736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6.334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2.296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12.673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4.063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4.370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5.340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72.818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6875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Visitas domiciliares da equipe de ESF ( Médicos e enfermeiros)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0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17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12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0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94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16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8800">
                <a:tc>
                  <a:txBody>
                    <a:bodyPr/>
                    <a:p>
                      <a:pPr algn="ctr" fontAlgn="ctr"/>
                      <a:r>
                        <a:rPr lang="pt-BR" sz="900" u="none" strike="noStrike" dirty="0">
                          <a:effectLst/>
                          <a:latin typeface="+mj-lt"/>
                          <a:cs typeface="+mj-lt"/>
                        </a:rPr>
                        <a:t>Testes Rápidos de DST (HIV, Hepatite B, Sífilis e Hepatite C) realizados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714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116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73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101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127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94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78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47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1.158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105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66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2.679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8145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Atividades Coletivas de Educação em Saúde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17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8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92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4650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Consultas dos   Odontólogos na ESF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1.129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1.285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408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322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883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528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403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327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2.253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839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503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710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9.590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7190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Procedimentos de Saúde Bucal na ESF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4.149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4.315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1.429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753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3.234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1.653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1.413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645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9.719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991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1.628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1.011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30.940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91185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Entrega de Kits de saúde Bucal (contendo creme dental, escova e fio dental)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180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190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150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120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160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130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140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160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139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150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120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110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2.000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6765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Procedimentos: Pressão arterial, temperatura, antropometria, glicemia capilar, curativo, nebulização, retirada de pontos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6.720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1.957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38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641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882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1.968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108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835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8.168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4.354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0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1.285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26.956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19125">
                <a:tc>
                  <a:txBody>
                    <a:bodyPr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TOTAL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31.301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20.219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9.093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5.446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11.324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15.872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9.153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5.357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40.373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14.336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7.236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10.972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1" u="sng">
                          <a:solidFill>
                            <a:srgbClr val="FF0000"/>
                          </a:solidFill>
                          <a:latin typeface="+mj-lt"/>
                          <a:cs typeface="+mj-lt"/>
                        </a:rPr>
                        <a:t>180.682</a:t>
                      </a:r>
                      <a:endParaRPr lang="pt-BR" altLang="en-US" sz="900" b="1" u="sng">
                        <a:solidFill>
                          <a:srgbClr val="FF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0" y="0"/>
          <a:ext cx="9144000" cy="6751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8690"/>
                <a:gridCol w="722630"/>
                <a:gridCol w="628650"/>
                <a:gridCol w="600710"/>
                <a:gridCol w="589280"/>
                <a:gridCol w="414655"/>
                <a:gridCol w="446405"/>
                <a:gridCol w="450215"/>
                <a:gridCol w="457200"/>
                <a:gridCol w="387350"/>
                <a:gridCol w="615950"/>
                <a:gridCol w="506730"/>
                <a:gridCol w="534670"/>
                <a:gridCol w="570865"/>
              </a:tblGrid>
              <a:tr h="1316355">
                <a:tc>
                  <a:txBody>
                    <a:bodyPr/>
                    <a:p>
                      <a:pPr algn="ctr" fontAlgn="ctr"/>
                      <a:r>
                        <a:rPr lang="pt-BR" sz="2000" u="none" strike="noStrike" dirty="0">
                          <a:effectLst/>
                          <a:latin typeface="+mj-lt"/>
                          <a:cs typeface="+mj-lt"/>
                        </a:rPr>
                        <a:t>Atividades da </a:t>
                      </a:r>
                      <a:r>
                        <a:rPr lang="pt-BR" sz="2000" u="none" strike="noStrike" dirty="0" smtClean="0">
                          <a:effectLst/>
                          <a:latin typeface="+mj-lt"/>
                          <a:cs typeface="+mj-lt"/>
                        </a:rPr>
                        <a:t>ESF</a:t>
                      </a:r>
                      <a:endParaRPr lang="pt-BR" sz="2000" u="none" strike="noStrike" dirty="0" smtClean="0">
                        <a:effectLst/>
                        <a:latin typeface="+mj-lt"/>
                        <a:cs typeface="+mj-lt"/>
                      </a:endParaRPr>
                    </a:p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+mj-lt"/>
                        </a:rPr>
                        <a:t>3º Quadrimestre</a:t>
                      </a:r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São Luis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São João do Garrafão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 dirty="0">
                          <a:effectLst/>
                          <a:latin typeface="+mj-lt"/>
                          <a:cs typeface="+mj-lt"/>
                        </a:rPr>
                        <a:t>Alto São Sebastião</a:t>
                      </a:r>
                      <a:endParaRPr lang="pt-BR" sz="9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Garrafão/Rio Lamego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Vila Nova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Recreio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Alto Santa Maria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Belém / Rio das pedras</a:t>
                      </a:r>
                      <a:b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</a:b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Centro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Rio Possmoser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Barra do Rio Possmoser/Barra do Rio Claro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 dirty="0">
                          <a:effectLst/>
                          <a:latin typeface="+mj-lt"/>
                          <a:cs typeface="+mj-lt"/>
                        </a:rPr>
                        <a:t>Caramuru</a:t>
                      </a:r>
                      <a:endParaRPr lang="pt-BR" sz="9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Total</a:t>
                      </a:r>
                      <a:endParaRPr lang="pt-BR" sz="900" b="1" i="0" u="none" strike="noStrike">
                        <a:solidFill>
                          <a:srgbClr val="FFFFFF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90550">
                <a:tc>
                  <a:txBody>
                    <a:bodyPr/>
                    <a:p>
                      <a:pPr algn="ctr" fontAlgn="ctr"/>
                      <a:r>
                        <a:rPr lang="pt-BR" sz="900" u="none" strike="noStrike" dirty="0">
                          <a:effectLst/>
                          <a:latin typeface="+mj-lt"/>
                          <a:cs typeface="+mj-lt"/>
                        </a:rPr>
                        <a:t>Consulta de profissional de nível superior da ESF (Médicos, enfermeiros e fisioterapeutas)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4173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2917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1649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1998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2243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2003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1314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1874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4536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3771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665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1172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28.315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2110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Administração de Medicamentos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35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26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42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103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01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31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215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60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213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28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109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19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882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5920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Visita Domiciliar do ACS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9452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2845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6673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3864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4477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6104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4439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2672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10099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4370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4156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4640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63.791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6875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Visitas domiciliares da equipe de ESF ( Médicos e enfermeiros)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65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6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21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12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02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38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03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24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02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07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02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184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8800">
                <a:tc>
                  <a:txBody>
                    <a:bodyPr/>
                    <a:p>
                      <a:pPr algn="ctr" fontAlgn="ctr"/>
                      <a:r>
                        <a:rPr lang="pt-BR" sz="900" u="none" strike="noStrike" dirty="0">
                          <a:effectLst/>
                          <a:latin typeface="+mj-lt"/>
                          <a:cs typeface="+mj-lt"/>
                        </a:rPr>
                        <a:t>Testes Rápidos de DST (HIV, Hepatite B, Sífilis e Hepatite C) realizados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547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596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168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192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86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465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67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84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1426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104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33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101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3.869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8145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Atividades Coletivas de Educação em Saúde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30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26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12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37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00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21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03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05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62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32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27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04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259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4650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Consultas dos   Odontólogos na ESF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875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917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311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387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913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486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269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555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2120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687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599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508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8.627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Procedimentos de Saúde Bucal na ESF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2941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1831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829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1049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2865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992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610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985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5441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1400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2141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824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21.908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91185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Entrega de Kits de saúde Bucal (contendo creme dental, escova e fio dental)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881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923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311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394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913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486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287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608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2130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687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682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540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8.842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6765">
                <a:tc>
                  <a:txBody>
                    <a:bodyPr/>
                    <a:p>
                      <a:pPr algn="ctr" fontAlgn="ctr"/>
                      <a:r>
                        <a:rPr lang="pt-BR" sz="900" u="none" strike="noStrike">
                          <a:effectLst/>
                          <a:latin typeface="+mj-lt"/>
                          <a:cs typeface="+mj-lt"/>
                        </a:rPr>
                        <a:t>Procedimentos: Pressão arterial, temperatura, antropometria, glicemia capilar, curativo, nebulização, retirada de pontos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7679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5304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1565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2175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1241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2208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1784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2352</a:t>
                      </a:r>
                      <a:endParaRPr lang="pt-BR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12736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5822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549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lt"/>
                        </a:rPr>
                        <a:t>935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44.350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19125">
                <a:tc>
                  <a:txBody>
                    <a:bodyPr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+mj-lt"/>
                        </a:rPr>
                        <a:t>TOTAL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+mj-lt"/>
                      </a:endParaRPr>
                    </a:p>
                  </a:txBody>
                  <a:tcPr marL="6175" marR="6175" marT="6175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26.678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15.391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11.562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10.220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12.751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12.798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9.026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9.199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38.787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16.903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8.968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0">
                          <a:solidFill>
                            <a:srgbClr val="000000"/>
                          </a:solidFill>
                          <a:latin typeface="+mj-lt"/>
                          <a:cs typeface="+mj-lt"/>
                        </a:rPr>
                        <a:t>8.745</a:t>
                      </a:r>
                      <a:endParaRPr lang="pt-BR" altLang="en-US" sz="900" b="0">
                        <a:solidFill>
                          <a:srgbClr val="00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900" b="1" u="sng">
                          <a:solidFill>
                            <a:srgbClr val="FF0000"/>
                          </a:solidFill>
                          <a:latin typeface="+mj-lt"/>
                          <a:cs typeface="+mj-lt"/>
                        </a:rPr>
                        <a:t>181.028</a:t>
                      </a:r>
                      <a:endParaRPr lang="pt-BR" altLang="en-US" sz="900" b="1" u="sng">
                        <a:solidFill>
                          <a:srgbClr val="FF0000"/>
                        </a:solidFill>
                        <a:latin typeface="+mj-lt"/>
                        <a:cs typeface="+mj-lt"/>
                      </a:endParaRPr>
                    </a:p>
                  </a:txBody>
                  <a:tcPr marL="12700" marR="12700" marT="12700" vert="horz" anchor="t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89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pt-BR" altLang="en-US"/>
              <a:t>Cobertura Vacinal</a:t>
            </a:r>
            <a:endParaRPr lang="pt-BR" altLang="en-US"/>
          </a:p>
        </p:txBody>
      </p:sp>
      <p:graphicFrame>
        <p:nvGraphicFramePr>
          <p:cNvPr id="3" name="Espaço Reservado para Conteúdo 2"/>
          <p:cNvGraphicFramePr/>
          <p:nvPr>
            <p:ph idx="1"/>
          </p:nvPr>
        </p:nvGraphicFramePr>
        <p:xfrm>
          <a:off x="577850" y="1841500"/>
          <a:ext cx="8229600" cy="3436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7277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Vacinas Básicas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1º Quadrimestre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2º Quadrimestre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3º Quadrimestre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57277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BCG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89,20%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90,59%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69,79%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57277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Rotavirus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47,89%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96,47%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95,84%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57277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Pentavalente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52,58%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91,53%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93,87%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57277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Poliomielite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53,52%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91,76%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93,55%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57277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Tríplice Viral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37,55%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86,12%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89,48%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Tabela 1"/>
          <p:cNvGraphicFramePr/>
          <p:nvPr/>
        </p:nvGraphicFramePr>
        <p:xfrm>
          <a:off x="22225" y="1171575"/>
          <a:ext cx="9109075" cy="568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9160"/>
                <a:gridCol w="1466215"/>
                <a:gridCol w="1467485"/>
                <a:gridCol w="1466215"/>
              </a:tblGrid>
              <a:tr h="45720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Causas Capítulos - Óbitos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1º Quadrimestre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2º Quadrimestre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3º</a:t>
                      </a:r>
                      <a:endParaRPr lang="pt-BR" altLang="en-US" sz="1200"/>
                    </a:p>
                    <a:p>
                      <a:pPr algn="ctr">
                        <a:buNone/>
                      </a:pPr>
                      <a:r>
                        <a:rPr lang="pt-BR" altLang="en-US" sz="1200"/>
                        <a:t>Quadrimestre</a:t>
                      </a:r>
                      <a:endParaRPr lang="pt-BR" altLang="en-US" sz="1200"/>
                    </a:p>
                  </a:txBody>
                  <a:tcPr/>
                </a:tc>
              </a:tr>
              <a:tr h="36004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Algumas doenças infecciosas e parasitárias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12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02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04</a:t>
                      </a:r>
                      <a:endParaRPr lang="pt-BR" altLang="en-US" sz="1200"/>
                    </a:p>
                  </a:txBody>
                  <a:tcPr/>
                </a:tc>
              </a:tr>
              <a:tr h="27432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Neoplasias (tumores)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9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08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21</a:t>
                      </a:r>
                      <a:endParaRPr lang="pt-BR" altLang="en-US" sz="1200"/>
                    </a:p>
                  </a:txBody>
                  <a:tcPr/>
                </a:tc>
              </a:tr>
              <a:tr h="35941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Doenças sangue órgãos hemat e transt imunitár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03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00</a:t>
                      </a:r>
                      <a:endParaRPr lang="pt-BR" altLang="en-US" sz="1200"/>
                    </a:p>
                  </a:txBody>
                  <a:tcPr/>
                </a:tc>
              </a:tr>
              <a:tr h="35941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Doenças endócrinas nutricionais e metabólicas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6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03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04</a:t>
                      </a:r>
                      <a:endParaRPr lang="pt-BR" altLang="en-US" sz="1200"/>
                    </a:p>
                  </a:txBody>
                  <a:tcPr/>
                </a:tc>
              </a:tr>
              <a:tr h="36004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Transtornos mentais e comportamentais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01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02</a:t>
                      </a:r>
                      <a:endParaRPr lang="pt-BR" altLang="en-US" sz="1200"/>
                    </a:p>
                  </a:txBody>
                  <a:tcPr/>
                </a:tc>
              </a:tr>
              <a:tr h="27432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Doenças do sistema nervoso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2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03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01</a:t>
                      </a:r>
                      <a:endParaRPr lang="pt-BR" altLang="en-US" sz="1200"/>
                    </a:p>
                  </a:txBody>
                  <a:tcPr/>
                </a:tc>
              </a:tr>
              <a:tr h="27432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Doenças do aparelho circulatório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24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12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20</a:t>
                      </a:r>
                      <a:endParaRPr lang="pt-BR" altLang="en-US" sz="1200"/>
                    </a:p>
                  </a:txBody>
                  <a:tcPr/>
                </a:tc>
              </a:tr>
              <a:tr h="27432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Doenças do aparelho respiratório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6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02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07</a:t>
                      </a:r>
                      <a:endParaRPr lang="pt-BR" altLang="en-US" sz="1200"/>
                    </a:p>
                  </a:txBody>
                  <a:tcPr/>
                </a:tc>
              </a:tr>
              <a:tr h="27432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Doenças do aparelho digestivo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2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02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05</a:t>
                      </a:r>
                      <a:endParaRPr lang="pt-BR" altLang="en-US" sz="1200"/>
                    </a:p>
                  </a:txBody>
                  <a:tcPr/>
                </a:tc>
              </a:tr>
              <a:tr h="35941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Doenças da pele e do tecido subcutâneo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01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01</a:t>
                      </a:r>
                      <a:endParaRPr lang="pt-BR" altLang="en-US" sz="1200"/>
                    </a:p>
                  </a:txBody>
                  <a:tcPr/>
                </a:tc>
              </a:tr>
              <a:tr h="27432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Doenças do aparelho geniturinário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4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00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04</a:t>
                      </a:r>
                      <a:endParaRPr lang="pt-BR" altLang="en-US" sz="1200"/>
                    </a:p>
                  </a:txBody>
                  <a:tcPr/>
                </a:tc>
              </a:tr>
              <a:tr h="35941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Algumas afec originadas no período perinatal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2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00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07</a:t>
                      </a:r>
                      <a:endParaRPr lang="pt-BR" altLang="en-US" sz="1200"/>
                    </a:p>
                  </a:txBody>
                  <a:tcPr/>
                </a:tc>
              </a:tr>
              <a:tr h="36004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Malformações congênitas e anomalias cromossômicas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00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02</a:t>
                      </a:r>
                      <a:endParaRPr lang="pt-BR" altLang="en-US" sz="1200"/>
                    </a:p>
                  </a:txBody>
                  <a:tcPr/>
                </a:tc>
              </a:tr>
              <a:tr h="27432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Mal Definidas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3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00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01</a:t>
                      </a:r>
                      <a:endParaRPr lang="pt-BR" altLang="en-US" sz="1200"/>
                    </a:p>
                  </a:txBody>
                  <a:tcPr/>
                </a:tc>
              </a:tr>
              <a:tr h="39497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Causas externas (acidentes,homicícios e suicídios)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8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10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08</a:t>
                      </a:r>
                      <a:endParaRPr lang="pt-BR" altLang="en-US" sz="1200"/>
                    </a:p>
                  </a:txBody>
                  <a:tcPr/>
                </a:tc>
              </a:tr>
              <a:tr h="39433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TOTAL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82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45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87</a:t>
                      </a:r>
                      <a:endParaRPr lang="pt-BR" altLang="en-US" sz="12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 de Texto 2"/>
          <p:cNvSpPr txBox="1"/>
          <p:nvPr/>
        </p:nvSpPr>
        <p:spPr>
          <a:xfrm>
            <a:off x="2904472" y="77469"/>
            <a:ext cx="3910346" cy="583566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pt-BR" altLang="en-US" sz="320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Perfil de Mortalidade</a:t>
            </a:r>
            <a:endParaRPr lang="pt-BR" altLang="en-US" sz="320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Tabela 2"/>
          <p:cNvGraphicFramePr/>
          <p:nvPr/>
        </p:nvGraphicFramePr>
        <p:xfrm>
          <a:off x="298450" y="1258888"/>
          <a:ext cx="8537575" cy="5316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1090"/>
                <a:gridCol w="1620520"/>
                <a:gridCol w="1506855"/>
                <a:gridCol w="1769110"/>
              </a:tblGrid>
              <a:tr h="7219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600"/>
                        <a:t>Causas Capítulos </a:t>
                      </a:r>
                      <a:endParaRPr lang="pt-BR" altLang="en-US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600"/>
                        <a:t>1º Quadrimestre</a:t>
                      </a:r>
                      <a:endParaRPr lang="pt-BR" altLang="en-US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600"/>
                        <a:t>2º Quadrimestre</a:t>
                      </a:r>
                      <a:endParaRPr lang="pt-BR" altLang="en-US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600"/>
                        <a:t>3º </a:t>
                      </a:r>
                      <a:endParaRPr lang="pt-BR" altLang="en-US" sz="1600"/>
                    </a:p>
                    <a:p>
                      <a:pPr algn="ctr">
                        <a:buNone/>
                      </a:pPr>
                      <a:r>
                        <a:rPr lang="pt-BR" altLang="en-US" sz="1600"/>
                        <a:t>Quadrimestre</a:t>
                      </a:r>
                      <a:endParaRPr lang="pt-BR" altLang="en-US" sz="1600"/>
                    </a:p>
                  </a:txBody>
                  <a:tcPr/>
                </a:tc>
              </a:tr>
              <a:tr h="60706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Algumas doenças infecciosas e parasitárias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94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72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66</a:t>
                      </a:r>
                      <a:endParaRPr lang="pt-BR" altLang="en-US" sz="1200"/>
                    </a:p>
                  </a:txBody>
                  <a:tcPr/>
                </a:tc>
              </a:tr>
              <a:tr h="43307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Lesões enven e alg out conseq causas externas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85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173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138</a:t>
                      </a:r>
                      <a:endParaRPr lang="pt-BR" altLang="en-US" sz="1200"/>
                    </a:p>
                  </a:txBody>
                  <a:tcPr/>
                </a:tc>
              </a:tr>
              <a:tr h="60706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 Neoplasias (tumores)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85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92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102</a:t>
                      </a:r>
                      <a:endParaRPr lang="pt-BR" altLang="en-US" sz="1200"/>
                    </a:p>
                  </a:txBody>
                  <a:tcPr/>
                </a:tc>
              </a:tr>
              <a:tr h="60769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Doenças do aparelho geniturinário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107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160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153</a:t>
                      </a:r>
                      <a:endParaRPr lang="pt-BR" altLang="en-US" sz="1200"/>
                    </a:p>
                  </a:txBody>
                  <a:tcPr/>
                </a:tc>
              </a:tr>
              <a:tr h="60769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Doenças do aparelho circulatório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117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122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151</a:t>
                      </a:r>
                      <a:endParaRPr lang="pt-BR" altLang="en-US" sz="1200"/>
                    </a:p>
                  </a:txBody>
                  <a:tcPr/>
                </a:tc>
              </a:tr>
              <a:tr h="43370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 Doenças do aparelho respiratório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97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132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121</a:t>
                      </a:r>
                      <a:endParaRPr lang="pt-BR" altLang="en-US" sz="1200"/>
                    </a:p>
                  </a:txBody>
                  <a:tcPr/>
                </a:tc>
              </a:tr>
              <a:tr h="43307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Doenças do aparelho digestivo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69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138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87</a:t>
                      </a:r>
                      <a:endParaRPr lang="pt-BR" altLang="en-US" sz="1200"/>
                    </a:p>
                  </a:txBody>
                  <a:tcPr/>
                </a:tc>
              </a:tr>
              <a:tr h="43180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Doenças da pele e do tecido subcutâneo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60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63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65</a:t>
                      </a:r>
                      <a:endParaRPr lang="pt-BR" altLang="en-US" sz="1200"/>
                    </a:p>
                  </a:txBody>
                  <a:tcPr/>
                </a:tc>
              </a:tr>
              <a:tr h="433705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200"/>
                        <a:t>Transtornos mentais e comportamentais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29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55</a:t>
                      </a:r>
                      <a:endParaRPr lang="pt-BR" altLang="en-US" sz="1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200"/>
                        <a:t>73</a:t>
                      </a:r>
                      <a:endParaRPr lang="pt-BR" altLang="en-US" sz="12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 de Texto 3"/>
          <p:cNvSpPr txBox="1"/>
          <p:nvPr/>
        </p:nvSpPr>
        <p:spPr>
          <a:xfrm>
            <a:off x="2922269" y="193040"/>
            <a:ext cx="3798553" cy="583527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pt-BR" altLang="en-US" sz="320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Perfil de Morbidade</a:t>
            </a:r>
            <a:endParaRPr lang="pt-BR" altLang="en-US" sz="320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6" name="CustomShape 1"/>
          <p:cNvSpPr/>
          <p:nvPr/>
        </p:nvSpPr>
        <p:spPr>
          <a:xfrm>
            <a:off x="3222625" y="98425"/>
            <a:ext cx="3863975" cy="57785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1800" b="1" i="0" u="none" strike="noStrike" kern="1200" cap="none" spc="-1" normalizeH="0" baseline="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VIG. EPIDEMIOLÓGICA </a:t>
            </a:r>
            <a:endParaRPr kumimoji="0" lang="pt-BR" sz="1800" b="0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1800" b="1" i="0" u="none" strike="noStrike" kern="1200" cap="none" spc="-1" normalizeH="0" baseline="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MORTALIDADE MATERNO - INFANTIL</a:t>
            </a:r>
            <a:endParaRPr kumimoji="0" lang="pt-BR" sz="18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3011" name="Tabela 43010"/>
          <p:cNvGraphicFramePr/>
          <p:nvPr/>
        </p:nvGraphicFramePr>
        <p:xfrm>
          <a:off x="612775" y="1412875"/>
          <a:ext cx="8378825" cy="2252663"/>
        </p:xfrm>
        <a:graphic>
          <a:graphicData uri="http://schemas.openxmlformats.org/drawingml/2006/table">
            <a:tbl>
              <a:tblPr/>
              <a:tblGrid>
                <a:gridCol w="2012950"/>
                <a:gridCol w="1497330"/>
                <a:gridCol w="1629410"/>
                <a:gridCol w="1633220"/>
                <a:gridCol w="1605915"/>
              </a:tblGrid>
              <a:tr h="64008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pt-BR" altLang="zh-CN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RESPONSABILIDADE</a:t>
                      </a:r>
                      <a:endParaRPr lang="pt-BR" altLang="zh-CN" sz="12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6440" marR="4644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pt-BR" altLang="zh-CN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AÇÃO PROGRAMADA</a:t>
                      </a:r>
                      <a:endParaRPr lang="pt-BR" altLang="zh-CN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pt-BR" altLang="zh-CN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ANUAL</a:t>
                      </a:r>
                      <a:endParaRPr lang="pt-BR" altLang="zh-CN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6440" marR="4644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pt-BR" altLang="zh-CN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1°</a:t>
                      </a:r>
                      <a:endParaRPr lang="pt-BR" altLang="zh-CN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pt-BR" altLang="zh-CN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QUADRIMESTRE</a:t>
                      </a:r>
                      <a:endParaRPr lang="pt-BR" altLang="zh-CN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6440" marR="4644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pt-BR" altLang="zh-CN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2°</a:t>
                      </a:r>
                      <a:endParaRPr lang="pt-BR" altLang="zh-CN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pt-BR" altLang="zh-CN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QUADRIMESTRE</a:t>
                      </a:r>
                      <a:endParaRPr lang="pt-BR" altLang="zh-CN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6440" marR="4644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pt-BR" altLang="zh-CN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3º </a:t>
                      </a:r>
                      <a:endParaRPr lang="pt-BR" altLang="zh-CN" sz="12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pt-BR" altLang="zh-CN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QUADRIMESTRE</a:t>
                      </a:r>
                      <a:endParaRPr lang="pt-BR" altLang="zh-CN" sz="12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6440" marR="4644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822960">
                <a:tc row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pt-BR" altLang="zh-CN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pt-BR" altLang="zh-CN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Vigilância de: </a:t>
                      </a:r>
                      <a:endParaRPr lang="pt-BR" altLang="zh-CN" sz="12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pt-BR" altLang="zh-CN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pt-BR" altLang="zh-CN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MORTALIDADE MATERNO-INFANTIL</a:t>
                      </a:r>
                      <a:endParaRPr lang="pt-BR" altLang="zh-CN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6440" marR="4644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pt-BR" altLang="zh-CN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Obitos Maternos</a:t>
                      </a:r>
                      <a:endParaRPr lang="pt-BR" altLang="zh-CN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6440" marR="4644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pt-BR" altLang="zh-CN" sz="1800" dirty="0">
                          <a:latin typeface="Arial" panose="020B0604020202020204" pitchFamily="34" charset="0"/>
                        </a:rPr>
                        <a:t>00</a:t>
                      </a:r>
                      <a:endParaRPr lang="pt-BR" altLang="zh-CN" sz="1800" dirty="0">
                        <a:latin typeface="Arial" panose="020B0604020202020204" pitchFamily="34" charset="0"/>
                      </a:endParaRPr>
                    </a:p>
                  </a:txBody>
                  <a:tcPr marL="46479" marR="4647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pt-BR" altLang="zh-CN" sz="1800" dirty="0">
                          <a:latin typeface="Arial" panose="020B0604020202020204" pitchFamily="34" charset="0"/>
                        </a:rPr>
                        <a:t>00</a:t>
                      </a:r>
                      <a:endParaRPr lang="pt-BR" altLang="zh-CN" sz="1800" dirty="0">
                        <a:latin typeface="Arial" panose="020B0604020202020204" pitchFamily="34" charset="0"/>
                      </a:endParaRPr>
                    </a:p>
                  </a:txBody>
                  <a:tcPr marL="46479" marR="4647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pt-BR" altLang="zh-CN" sz="1800" dirty="0">
                          <a:latin typeface="Arial" panose="020B0604020202020204" pitchFamily="34" charset="0"/>
                        </a:rPr>
                        <a:t>00</a:t>
                      </a:r>
                      <a:endParaRPr lang="pt-BR" altLang="zh-CN" sz="1800" dirty="0">
                        <a:latin typeface="Arial" panose="020B0604020202020204" pitchFamily="34" charset="0"/>
                      </a:endParaRPr>
                    </a:p>
                  </a:txBody>
                  <a:tcPr marL="46479" marR="4647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994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ts val="425"/>
                        </a:lnSpc>
                        <a:buNone/>
                      </a:pPr>
                      <a:endParaRPr lang="pt-BR" altLang="zh-CN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 eaLnBrk="1" hangingPunct="1">
                        <a:lnSpc>
                          <a:spcPts val="425"/>
                        </a:lnSpc>
                        <a:buNone/>
                      </a:pPr>
                      <a:r>
                        <a:rPr lang="pt-BR" altLang="zh-CN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Óbitos infantil </a:t>
                      </a:r>
                      <a:endParaRPr lang="pt-BR" altLang="zh-CN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 eaLnBrk="1" hangingPunct="1">
                        <a:lnSpc>
                          <a:spcPts val="425"/>
                        </a:lnSpc>
                        <a:buNone/>
                      </a:pPr>
                      <a:endParaRPr lang="pt-BR" altLang="zh-CN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 eaLnBrk="1" hangingPunct="1">
                        <a:lnSpc>
                          <a:spcPts val="425"/>
                        </a:lnSpc>
                        <a:buNone/>
                      </a:pPr>
                      <a:endParaRPr lang="pt-BR" altLang="zh-CN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 eaLnBrk="1" hangingPunct="1">
                        <a:lnSpc>
                          <a:spcPts val="425"/>
                        </a:lnSpc>
                        <a:buNone/>
                      </a:pPr>
                      <a:endParaRPr lang="pt-BR" altLang="zh-CN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 eaLnBrk="1" hangingPunct="1">
                        <a:lnSpc>
                          <a:spcPts val="425"/>
                        </a:lnSpc>
                        <a:buNone/>
                      </a:pPr>
                      <a:r>
                        <a:rPr lang="pt-BR" altLang="zh-CN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( menor de 01 ano)</a:t>
                      </a:r>
                      <a:endParaRPr lang="pt-BR" altLang="zh-CN" sz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46440" marR="4644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ts val="1200"/>
                        </a:lnSpc>
                        <a:buNone/>
                      </a:pPr>
                      <a:r>
                        <a:rPr lang="pt-BR" altLang="zh-CN" sz="1800" dirty="0">
                          <a:latin typeface="Arial" panose="020B0604020202020204" pitchFamily="34" charset="0"/>
                        </a:rPr>
                        <a:t>04</a:t>
                      </a:r>
                      <a:endParaRPr lang="pt-BR" altLang="zh-CN" sz="1800" dirty="0">
                        <a:latin typeface="Arial" panose="020B0604020202020204" pitchFamily="34" charset="0"/>
                      </a:endParaRPr>
                    </a:p>
                  </a:txBody>
                  <a:tcPr marL="46479" marR="4647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ts val="1200"/>
                        </a:lnSpc>
                        <a:buNone/>
                      </a:pPr>
                      <a:r>
                        <a:rPr lang="pt-BR" altLang="zh-CN" sz="1800" dirty="0">
                          <a:latin typeface="Arial" panose="020B0604020202020204" pitchFamily="34" charset="0"/>
                        </a:rPr>
                        <a:t>02</a:t>
                      </a:r>
                      <a:endParaRPr lang="pt-BR" altLang="zh-CN" sz="1800" dirty="0">
                        <a:latin typeface="Arial" panose="020B0604020202020204" pitchFamily="34" charset="0"/>
                      </a:endParaRPr>
                    </a:p>
                  </a:txBody>
                  <a:tcPr marL="46479" marR="4647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ts val="1200"/>
                        </a:lnSpc>
                        <a:buNone/>
                      </a:pPr>
                      <a:r>
                        <a:rPr lang="pt-BR" altLang="zh-CN" sz="1800" dirty="0">
                          <a:latin typeface="Arial" panose="020B0604020202020204" pitchFamily="34" charset="0"/>
                        </a:rPr>
                        <a:t>09</a:t>
                      </a:r>
                      <a:endParaRPr lang="pt-BR" altLang="zh-CN" sz="1800" dirty="0">
                        <a:latin typeface="Arial" panose="020B0604020202020204" pitchFamily="34" charset="0"/>
                      </a:endParaRPr>
                    </a:p>
                  </a:txBody>
                  <a:tcPr marL="46479" marR="4647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8" name="CustomShape 3"/>
          <p:cNvSpPr/>
          <p:nvPr/>
        </p:nvSpPr>
        <p:spPr>
          <a:xfrm>
            <a:off x="468313" y="6237288"/>
            <a:ext cx="6227763" cy="2428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1100" b="1" i="0" u="none" strike="noStrike" kern="1200" cap="none" spc="-1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+mj-lt"/>
                <a:ea typeface="+mn-ea"/>
                <a:cs typeface="+mn-cs"/>
              </a:rPr>
              <a:t>FONTE: Vig. Epidemiológica Municipal/Investigação de Óbitos Materno-Infantis</a:t>
            </a:r>
            <a:endParaRPr kumimoji="0" lang="pt-BR" sz="1100" b="1" i="0" u="none" strike="noStrike" kern="1200" cap="none" spc="-1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100" b="1" i="0" u="none" strike="noStrike" kern="1200" cap="none" spc="-1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100" b="1" i="0" u="none" strike="noStrike" kern="1200" cap="none" spc="-1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+mj-lt"/>
              <a:ea typeface="+mn-ea"/>
              <a:cs typeface="+mn-cs"/>
            </a:endParaRPr>
          </a:p>
        </p:txBody>
      </p:sp>
      <p:graphicFrame>
        <p:nvGraphicFramePr>
          <p:cNvPr id="226" name="Table 2"/>
          <p:cNvGraphicFramePr/>
          <p:nvPr/>
        </p:nvGraphicFramePr>
        <p:xfrm>
          <a:off x="641350" y="3933825"/>
          <a:ext cx="8367713" cy="1927225"/>
        </p:xfrm>
        <a:graphic>
          <a:graphicData uri="http://schemas.openxmlformats.org/drawingml/2006/table">
            <a:tbl>
              <a:tblPr/>
              <a:tblGrid>
                <a:gridCol w="3532505"/>
                <a:gridCol w="1593215"/>
                <a:gridCol w="1633855"/>
                <a:gridCol w="1608455"/>
              </a:tblGrid>
              <a:tr h="502285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AÇÃO PROGRAMADA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ANUAL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</a:txBody>
                  <a:tcPr marL="49678" marR="4967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1° 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</a:txBody>
                  <a:tcPr marL="49678" marR="4967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2° </a:t>
                      </a:r>
                      <a:endParaRPr lang="pt-BR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</a:txBody>
                  <a:tcPr marL="49678" marR="4967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3º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</a:txBody>
                  <a:tcPr marL="49678" marR="4967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15950"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Crianças nascidas vivas (Residentes no município)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</a:txBody>
                  <a:tcPr marL="49678" marR="4967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lang="pt-BR" sz="1800" b="0" dirty="0" smtClean="0">
                          <a:latin typeface="+mj-lt"/>
                          <a:cs typeface="Times New Roman" panose="02020603050405020304" pitchFamily="18" charset="0"/>
                        </a:rPr>
                        <a:t>229</a:t>
                      </a:r>
                      <a:endParaRPr lang="pt-BR" sz="1800" b="0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49678" marR="49678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144</a:t>
                      </a:r>
                      <a:endParaRPr lang="pt-BR" sz="1800" dirty="0">
                        <a:latin typeface="+mj-lt"/>
                      </a:endParaRPr>
                    </a:p>
                  </a:txBody>
                  <a:tcPr marL="68397" marR="68397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latin typeface="+mj-lt"/>
                          <a:cs typeface="Times New Roman" panose="02020603050405020304" pitchFamily="18" charset="0"/>
                        </a:rPr>
                        <a:t>170</a:t>
                      </a:r>
                      <a:endParaRPr lang="pt-BR" sz="1800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50033" marR="50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8355"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Crianças com baixo peso ao nascer (Residentes no município) Menor que 2.500 gr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</a:txBody>
                  <a:tcPr marL="49678" marR="4967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18</a:t>
                      </a:r>
                      <a:endParaRPr lang="pt-BR" sz="18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49678" marR="49678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10</a:t>
                      </a:r>
                      <a:endParaRPr lang="pt-BR" sz="1800" dirty="0">
                        <a:latin typeface="+mj-lt"/>
                      </a:endParaRPr>
                    </a:p>
                  </a:txBody>
                  <a:tcPr marL="68397" marR="68397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+mj-lt"/>
                          <a:cs typeface="Times New Roman" panose="02020603050405020304" pitchFamily="18" charset="0"/>
                        </a:rPr>
                        <a:t>33</a:t>
                      </a:r>
                      <a:endParaRPr lang="pt-BR" sz="18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50033" marR="50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058" name="Retângulo 1"/>
          <p:cNvSpPr/>
          <p:nvPr/>
        </p:nvSpPr>
        <p:spPr>
          <a:xfrm>
            <a:off x="1222375" y="6194425"/>
            <a:ext cx="1130300" cy="2762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pt-BR" altLang="pt-BR" sz="1200" b="1" dirty="0">
                <a:latin typeface="Arial" panose="020B0604020202020204" pitchFamily="34" charset="0"/>
              </a:rPr>
              <a:t>Sinasc/SESA</a:t>
            </a:r>
            <a:endParaRPr lang="pt-BR" altLang="pt-BR" sz="1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09" name="Google Shape;140;p1"/>
          <p:cNvSpPr txBox="1"/>
          <p:nvPr/>
        </p:nvSpPr>
        <p:spPr>
          <a:xfrm>
            <a:off x="1559243" y="234315"/>
            <a:ext cx="7578725" cy="488950"/>
          </a:xfrm>
          <a:prstGeom prst="rect">
            <a:avLst/>
          </a:prstGeom>
          <a:noFill/>
          <a:ln w="9525">
            <a:noFill/>
          </a:ln>
        </p:spPr>
        <p:txBody>
          <a:bodyPr wrap="square" lIns="67500" tIns="33750" rIns="67500" bIns="33750" anchor="t">
            <a:scene3d>
              <a:camera prst="orthographicFront"/>
              <a:lightRig rig="threePt" dir="t"/>
            </a:scene3d>
          </a:bodyPr>
          <a:p>
            <a:pPr>
              <a:buFont typeface="Arial" panose="020B0604020202020204"/>
            </a:pPr>
            <a:r>
              <a:rPr lang="en-US" altLang="pt-BR" sz="2000" b="1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/>
                <a:ea typeface="Arial" panose="020B0604020202020204"/>
                <a:cs typeface="+mn-cs"/>
                <a:sym typeface="Arial" panose="020B0604020202020204"/>
              </a:rPr>
              <a:t>VIGILÂNCIA EPIDEMIOLÓGICA</a:t>
            </a:r>
            <a:endParaRPr lang="en-US" altLang="pt-BR" sz="2000" b="1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/>
              <a:ea typeface="Arial" panose="020B0604020202020204"/>
              <a:sym typeface="Arial" panose="020B0604020202020204"/>
            </a:endParaRPr>
          </a:p>
        </p:txBody>
      </p:sp>
      <p:sp>
        <p:nvSpPr>
          <p:cNvPr id="142" name="Google Shape;142;p1"/>
          <p:cNvSpPr txBox="1"/>
          <p:nvPr/>
        </p:nvSpPr>
        <p:spPr>
          <a:xfrm>
            <a:off x="468313" y="6578600"/>
            <a:ext cx="3373438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500" tIns="33750" rIns="67500" bIns="33750" anchor="ctr" anchorCtr="0"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</a:pPr>
            <a:r>
              <a:rPr lang="en-US" sz="825" b="1" cap="none" noProof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FONTE: Vig. Epidemiológica Municipal / SINAN</a:t>
            </a:r>
            <a:endParaRPr lang="en-US" sz="825" b="1" cap="none" noProof="1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aphicFrame>
        <p:nvGraphicFramePr>
          <p:cNvPr id="2" name="Google Shape;141;p1"/>
          <p:cNvGraphicFramePr/>
          <p:nvPr/>
        </p:nvGraphicFramePr>
        <p:xfrm>
          <a:off x="63500" y="882650"/>
          <a:ext cx="8953500" cy="5880100"/>
        </p:xfrm>
        <a:graphic>
          <a:graphicData uri="http://schemas.openxmlformats.org/drawingml/2006/table">
            <a:tbl>
              <a:tblPr>
                <a:noFill/>
                <a:tableStyleId>{C1BE8293-3CE2-4B69-BB7F-2661B6266D54}</a:tableStyleId>
              </a:tblPr>
              <a:tblGrid>
                <a:gridCol w="2111375"/>
                <a:gridCol w="1492885"/>
                <a:gridCol w="2082800"/>
                <a:gridCol w="1691005"/>
                <a:gridCol w="1574800"/>
              </a:tblGrid>
              <a:tr h="866775">
                <a:tc>
                  <a:txBody>
                    <a:bodyPr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RESPONSABILIDADE</a:t>
                      </a:r>
                      <a:endParaRPr lang="en-US" sz="1050" b="1" i="0" u="none" strike="noStrike" cap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AÇÃO PROGRAMADA ANUAL</a:t>
                      </a:r>
                      <a:endParaRPr lang="en-US" sz="1050" b="1" i="0" u="none" strike="noStrike" cap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1º 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QUADRIMESTRE</a:t>
                      </a:r>
                      <a:endParaRPr lang="en-US" sz="1050" b="1" i="0" u="none" strike="noStrike" cap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2º 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QUADRIMESTRE</a:t>
                      </a:r>
                      <a:endParaRPr lang="en-US" sz="1050" b="1" i="0" u="none" strike="noStrike" cap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3º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 QUADRIMESTRE</a:t>
                      </a:r>
                      <a:endParaRPr lang="en-US" sz="1050" b="1" i="0" u="none" strike="noStrike" cap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</a:tr>
              <a:tr h="323850"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ANIMAIS PEÇONHENTOS</a:t>
                      </a:r>
                      <a:endParaRPr lang="en-US" sz="1050" b="0" i="0" u="none" strike="noStrike" cap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Notificação</a:t>
                      </a:r>
                      <a:endParaRPr lang="en-US" sz="1050" b="0" i="0" u="none" strike="noStrike" cap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pt-BR" altLang="en-US" sz="1200" b="0" i="0" u="none" strike="noStrike" cap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42</a:t>
                      </a:r>
                      <a:endParaRPr lang="pt-BR" altLang="en-US" sz="1200" b="0" i="0" u="none" strike="noStrike" cap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0175" marR="501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2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34</a:t>
                      </a:r>
                      <a:endParaRPr lang="pt-BR" altLang="en-US" sz="12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36</a:t>
                      </a:r>
                      <a:endParaRPr lang="pt-BR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0175" marR="501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483870">
                <a:tc>
                  <a:txBody>
                    <a:bodyPr/>
                    <a:p>
                      <a:pPr marL="0" marR="0" lvl="0" indent="0" algn="ctr" rtl="0">
                        <a:lnSpc>
                          <a:spcPct val="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endParaRPr sz="105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 ATENDIMENTO </a:t>
                      </a:r>
                      <a:endParaRPr sz="105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ANTI- RÁBICO</a:t>
                      </a:r>
                      <a:endParaRPr lang="en-US" sz="105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Notificação</a:t>
                      </a:r>
                      <a:endParaRPr lang="en-US" sz="105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pt-BR" altLang="en-US" sz="12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68</a:t>
                      </a:r>
                      <a:endParaRPr lang="pt-BR" altLang="en-US" sz="12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0175" marR="501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2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64</a:t>
                      </a:r>
                      <a:endParaRPr lang="pt-BR" altLang="en-US" sz="12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73</a:t>
                      </a:r>
                      <a:endParaRPr lang="pt-BR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0175" marR="501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430530"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 LEPTOSPIROSE</a:t>
                      </a:r>
                      <a:endParaRPr lang="en-US" sz="105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Notificação</a:t>
                      </a:r>
                      <a:endParaRPr lang="en-US" sz="105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02 notificados: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01 descartado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01 em insvestigação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0175" marR="501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000"/>
                        <a:t>02 descartados</a:t>
                      </a:r>
                      <a:endParaRPr lang="pt-BR" altLang="en-US" sz="1000"/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02</a:t>
                      </a:r>
                      <a:endParaRPr lang="pt-BR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0175" marR="501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426085"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FEBRE AMARELA</a:t>
                      </a:r>
                      <a:endParaRPr lang="en-US" sz="105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Notificação</a:t>
                      </a:r>
                      <a:endParaRPr lang="en-US" sz="1050" b="0" i="0" u="none" strike="noStrike" cap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endParaRPr lang="en-US" altLang="en-US" sz="105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pt-BR" altLang="en-US" sz="12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00</a:t>
                      </a:r>
                      <a:endParaRPr lang="pt-BR" altLang="en-US" sz="12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0175" marR="501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200"/>
                        <a:t>01 descartado</a:t>
                      </a:r>
                      <a:endParaRPr lang="pt-BR" altLang="en-US" sz="1200"/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0175" marR="501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587375"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DENGUE</a:t>
                      </a:r>
                      <a:endParaRPr lang="en-US" sz="105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Notificação</a:t>
                      </a:r>
                      <a:endParaRPr lang="en-US" sz="1050" b="0" i="0" u="none" strike="noStrike" cap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endParaRPr lang="en-US" altLang="en-US" sz="105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pt-BR" altLang="en-US" sz="9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27 notificados:</a:t>
                      </a:r>
                      <a:endParaRPr lang="pt-BR" altLang="en-US" sz="9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pt-BR" altLang="en-US" sz="9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05 positivos laboratorial (autóctones)</a:t>
                      </a:r>
                      <a:endParaRPr lang="pt-BR" altLang="en-US" sz="9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pt-BR" altLang="en-US" sz="9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18 descartados laboratorial</a:t>
                      </a:r>
                      <a:endParaRPr lang="pt-BR" altLang="en-US" sz="9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pt-BR" altLang="en-US" sz="9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04 descartados clínico-epidemiológico</a:t>
                      </a:r>
                      <a:endParaRPr lang="pt-BR" altLang="en-US" sz="9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0175" marR="501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900"/>
                        <a:t>29 notificados:</a:t>
                      </a:r>
                      <a:endParaRPr lang="pt-BR" altLang="en-US" sz="9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900"/>
                        <a:t>-</a:t>
                      </a:r>
                      <a:r>
                        <a:rPr lang="pt-BR" altLang="en-US" sz="900" b="1"/>
                        <a:t> 20 descartados</a:t>
                      </a:r>
                      <a:r>
                        <a:rPr lang="pt-BR" altLang="en-US" sz="900"/>
                        <a:t> (10 </a:t>
                      </a:r>
                      <a:r>
                        <a:rPr lang="pt-BR" altLang="en-US" sz="900">
                          <a:sym typeface="+mn-ea"/>
                        </a:rPr>
                        <a:t>laboratorial e 10 clínico-epidemiológico)</a:t>
                      </a:r>
                      <a:r>
                        <a:rPr lang="pt-BR" altLang="en-US" sz="900"/>
                        <a:t> </a:t>
                      </a:r>
                      <a:endParaRPr lang="pt-BR" altLang="en-US" sz="9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900"/>
                        <a:t>- </a:t>
                      </a:r>
                      <a:r>
                        <a:rPr lang="pt-BR" altLang="en-US" sz="900" b="1"/>
                        <a:t>08 confirmados </a:t>
                      </a:r>
                      <a:r>
                        <a:rPr lang="pt-BR" altLang="en-US" sz="900"/>
                        <a:t>(05 laboratorial e 03 clínico-epidemiológico): 05 autóctones e 03 importados*</a:t>
                      </a:r>
                      <a:endParaRPr lang="pt-BR" altLang="en-US" sz="9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900" b="1"/>
                        <a:t>- 01 em investigação</a:t>
                      </a:r>
                      <a:endParaRPr lang="pt-BR" altLang="en-US" sz="900" b="1"/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22 notificados: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000" b="1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-20 descartados </a:t>
                      </a: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(18 laboratorial e 02 clinico-epidemiologico) 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000" b="1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01 confirmado </a:t>
                      </a: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(clinico-epidemiologico)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000" b="1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01 investigação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alt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0175" marR="501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426720"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COQUELUCHE</a:t>
                      </a:r>
                      <a:endParaRPr lang="en-US" sz="105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Notificação</a:t>
                      </a:r>
                      <a:endParaRPr lang="en-US" sz="1050" b="0" i="0" u="none" strike="noStrike" cap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endParaRPr lang="en-US" altLang="en-US" sz="105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pt-BR" altLang="en-US" sz="12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00</a:t>
                      </a:r>
                      <a:endParaRPr lang="pt-BR" altLang="en-US" sz="12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0175" marR="501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200"/>
                        <a:t>00</a:t>
                      </a:r>
                      <a:endParaRPr lang="pt-BR" altLang="en-US" sz="1200"/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0175" marR="501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589915"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RUBÉOLA</a:t>
                      </a:r>
                      <a:endParaRPr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SARAMPO</a:t>
                      </a:r>
                      <a:endParaRPr 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31593" marR="31593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Notificação</a:t>
                      </a:r>
                      <a:endParaRPr lang="en-US" sz="1050" b="0" i="0" u="none" strike="noStrike" cap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endParaRPr lang="en-US" altLang="en-US" sz="105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pt-BR" altLang="en-US" sz="12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00</a:t>
                      </a:r>
                      <a:endParaRPr lang="pt-BR" altLang="en-US" sz="12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0175" marR="501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200"/>
                        <a:t>02 descartados</a:t>
                      </a:r>
                      <a:endParaRPr lang="pt-BR" altLang="en-US" sz="1200"/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01 ( descartado)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0175" marR="501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426720"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INTOXICAÇÃO EXÓGENA </a:t>
                      </a:r>
                      <a:endParaRPr 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31593" marR="31593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Notificação</a:t>
                      </a:r>
                      <a:endParaRPr lang="en-US" sz="1050" b="0" i="0" u="none" strike="noStrike" cap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endParaRPr lang="en-US" altLang="en-US" sz="105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pt-BR" altLang="en-US" sz="12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50</a:t>
                      </a:r>
                      <a:endParaRPr lang="pt-BR" altLang="en-US" sz="12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0175" marR="501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200"/>
                        <a:t>60</a:t>
                      </a:r>
                      <a:endParaRPr lang="pt-BR" altLang="en-US" sz="1200"/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43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0175" marR="501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601980"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MALÁRIA</a:t>
                      </a:r>
                      <a:endParaRPr 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31593" marR="31593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0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en-US" sz="105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Notificação</a:t>
                      </a:r>
                      <a:endParaRPr lang="en-US" sz="105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pt-BR" altLang="en-US" sz="12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02</a:t>
                      </a:r>
                      <a:endParaRPr lang="pt-BR" altLang="en-US" sz="12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pt-BR" altLang="en-US" sz="12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01 descartado</a:t>
                      </a:r>
                      <a:endParaRPr lang="pt-BR" altLang="en-US" sz="12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/>
                        <a:buNone/>
                      </a:pPr>
                      <a:r>
                        <a:rPr lang="pt-BR" altLang="en-US" sz="12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01 em investigação</a:t>
                      </a:r>
                      <a:endParaRPr lang="pt-BR" altLang="en-US" sz="12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0175" marR="501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2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00</a:t>
                      </a:r>
                      <a:endParaRPr lang="pt-BR" altLang="en-US" sz="12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9950" marR="4995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02 (descartado)</a:t>
                      </a:r>
                      <a:endParaRPr lang="pt-BR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0175" marR="501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6" name="Google Shape;156;p3"/>
          <p:cNvSpPr txBox="1"/>
          <p:nvPr/>
        </p:nvSpPr>
        <p:spPr>
          <a:xfrm>
            <a:off x="2679700" y="5465763"/>
            <a:ext cx="36449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500" tIns="33750" rIns="67500" bIns="33750" anchor="ctr" anchorCtr="0"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 panose="020F0502020204030204"/>
            </a:pPr>
            <a:r>
              <a:rPr lang="en-US" sz="825" b="1" cap="none" noProof="1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FONTE: Vig. Epidemiológica Municipal / SINAN / SIA</a:t>
            </a:r>
            <a:endParaRPr lang="en-US" sz="825" b="1" cap="none" noProof="1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" name="Caixa de Texto 1"/>
          <p:cNvSpPr txBox="1"/>
          <p:nvPr/>
        </p:nvSpPr>
        <p:spPr>
          <a:xfrm>
            <a:off x="2374245" y="213994"/>
            <a:ext cx="5443873" cy="3987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sz="2000" b="1" spc="-1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+mn-ea"/>
              </a:rPr>
              <a:t>VIGILÂNCIA EPIDEMIOLÓGICA</a:t>
            </a:r>
            <a:r>
              <a:rPr lang="pt-BR" sz="2000" b="1" spc="-1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imes New Roman" panose="02020603050405020304"/>
                <a:ea typeface="+mn-ea"/>
                <a:cs typeface="+mn-cs"/>
                <a:sym typeface="+mn-ea"/>
              </a:rPr>
              <a:t> </a:t>
            </a:r>
            <a:endParaRPr lang="pt-BR" altLang="en-US" sz="2000" noProof="1"/>
          </a:p>
        </p:txBody>
      </p:sp>
      <p:graphicFrame>
        <p:nvGraphicFramePr>
          <p:cNvPr id="3" name="Google Shape;155;p3"/>
          <p:cNvGraphicFramePr/>
          <p:nvPr/>
        </p:nvGraphicFramePr>
        <p:xfrm>
          <a:off x="34925" y="944563"/>
          <a:ext cx="8816975" cy="3040063"/>
        </p:xfrm>
        <a:graphic>
          <a:graphicData uri="http://schemas.openxmlformats.org/drawingml/2006/table">
            <a:tbl>
              <a:tblPr>
                <a:noFill/>
                <a:tableStyleId>{C1BE8293-3CE2-4B69-BB7F-2661B6266D54}</a:tableStyleId>
              </a:tblPr>
              <a:tblGrid>
                <a:gridCol w="1584325"/>
                <a:gridCol w="2056130"/>
                <a:gridCol w="1531620"/>
                <a:gridCol w="1694180"/>
                <a:gridCol w="1951355"/>
              </a:tblGrid>
              <a:tr h="373380">
                <a:tc>
                  <a:txBody>
                    <a:bodyPr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1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RESPONSABILIDADE</a:t>
                      </a:r>
                      <a:endParaRPr lang="en-US" sz="1000" b="1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1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AÇÃO PROGRAMADA</a:t>
                      </a:r>
                      <a:endParaRPr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1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ANUAL</a:t>
                      </a:r>
                      <a:endParaRPr lang="en-US" sz="1000" b="1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1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1º</a:t>
                      </a:r>
                      <a:endParaRPr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1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QUADRIMESTRE</a:t>
                      </a:r>
                      <a:endParaRPr lang="en-US" sz="1000" b="1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1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2º</a:t>
                      </a:r>
                      <a:endParaRPr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1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QUADRIMESTRE</a:t>
                      </a:r>
                      <a:endParaRPr lang="en-US" sz="1000" b="1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1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3º </a:t>
                      </a:r>
                      <a:endParaRPr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1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QUADRIMESTRE</a:t>
                      </a:r>
                      <a:endParaRPr lang="en-US" sz="1000" b="1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</a:tr>
              <a:tr h="220980">
                <a:tc rowSpan="8"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1000" b="1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1000" b="1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1000" b="1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 panose="020F0502020204030204"/>
                        <a:buNone/>
                      </a:pPr>
                      <a:r>
                        <a:rPr lang="en-US" sz="1000" b="1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HANSENÍASE</a:t>
                      </a:r>
                      <a:endParaRPr lang="en-US" sz="1000" b="1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 gridSpan="4"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1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DETECTAR PRECOCEMENTE OS CASOS</a:t>
                      </a:r>
                      <a:endParaRPr lang="en-US" sz="1000" b="1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20980">
                <a:tc vMerge="1">
                  <a:tcPr/>
                </a:tc>
                <a:tc>
                  <a:txBody>
                    <a:bodyPr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Casos novos</a:t>
                      </a:r>
                      <a:endParaRPr lang="en-US"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01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00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ea typeface="Arial" panose="020B0604020202020204"/>
                          <a:cs typeface="+mn-lt"/>
                          <a:sym typeface="Arial" panose="020B0604020202020204"/>
                        </a:rPr>
                        <a:t>02</a:t>
                      </a:r>
                      <a:endParaRPr lang="pt-BR" sz="1000" b="0" i="0" u="none">
                        <a:solidFill>
                          <a:srgbClr val="000000"/>
                        </a:solidFill>
                        <a:ea typeface="Arial" panose="020B0604020202020204"/>
                        <a:cs typeface="+mn-lt"/>
                        <a:sym typeface="Arial" panose="020B060402020202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342900">
                <a:tc vMerge="1">
                  <a:tcPr/>
                </a:tc>
                <a:tc>
                  <a:txBody>
                    <a:bodyPr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Buscar faltosos e abandonos de casos</a:t>
                      </a:r>
                      <a:endParaRPr lang="en-US"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00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00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ea typeface="Arial" panose="020B0604020202020204"/>
                          <a:cs typeface="+mn-lt"/>
                          <a:sym typeface="Arial" panose="020B0604020202020204"/>
                        </a:rPr>
                        <a:t>00</a:t>
                      </a:r>
                      <a:endParaRPr lang="pt-BR" sz="1000" b="0" i="0" u="none">
                        <a:solidFill>
                          <a:srgbClr val="000000"/>
                        </a:solidFill>
                        <a:ea typeface="Arial" panose="020B0604020202020204"/>
                        <a:cs typeface="+mn-lt"/>
                        <a:sym typeface="Arial" panose="020B060402020202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220980">
                <a:tc vMerge="1">
                  <a:tcPr/>
                </a:tc>
                <a:tc>
                  <a:txBody>
                    <a:bodyPr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Examinar contatos</a:t>
                      </a:r>
                      <a:endParaRPr lang="en-US"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altLang="en-US" sz="1000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00</a:t>
                      </a:r>
                      <a:endParaRPr lang="pt-BR" altLang="en-US" sz="1000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00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ea typeface="Arial" panose="020B0604020202020204"/>
                          <a:cs typeface="+mn-lt"/>
                          <a:sym typeface="Arial" panose="020B0604020202020204"/>
                        </a:rPr>
                        <a:t>01</a:t>
                      </a:r>
                      <a:endParaRPr lang="pt-BR" sz="1000" b="0" i="0" u="none">
                        <a:solidFill>
                          <a:srgbClr val="000000"/>
                        </a:solidFill>
                        <a:ea typeface="Arial" panose="020B0604020202020204"/>
                        <a:cs typeface="+mn-lt"/>
                        <a:sym typeface="Arial" panose="020B060402020202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220980">
                <a:tc vMerge="1">
                  <a:tcPr/>
                </a:tc>
                <a:tc>
                  <a:txBody>
                    <a:bodyPr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Tratar os casos detectados</a:t>
                      </a:r>
                      <a:endParaRPr lang="en-US"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01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00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ea typeface="Arial" panose="020B0604020202020204"/>
                          <a:cs typeface="+mn-lt"/>
                          <a:sym typeface="Arial" panose="020B0604020202020204"/>
                        </a:rPr>
                        <a:t>02</a:t>
                      </a:r>
                      <a:endParaRPr lang="pt-BR" sz="1000" b="0" i="0" u="none">
                        <a:solidFill>
                          <a:srgbClr val="000000"/>
                        </a:solidFill>
                        <a:ea typeface="Arial" panose="020B0604020202020204"/>
                        <a:cs typeface="+mn-lt"/>
                        <a:sym typeface="Arial" panose="020B060402020202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400050">
                <a:tc vMerge="1">
                  <a:tcPr/>
                </a:tc>
                <a:tc>
                  <a:txBody>
                    <a:bodyPr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Nº de Baciloscopias</a:t>
                      </a:r>
                      <a:endParaRPr lang="en-US"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04 (controle Lacen)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altLang="en-US" sz="1000" b="0" i="0" u="none">
                          <a:solidFill>
                            <a:schemeClr val="dk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05 </a:t>
                      </a:r>
                      <a:r>
                        <a:rPr lang="pt-BR" sz="1000">
                          <a:sym typeface="+mn-ea"/>
                        </a:rPr>
                        <a:t>Lab. Municipal e Controle Lacen</a:t>
                      </a:r>
                      <a:endParaRPr lang="pt-BR" altLang="en-US" sz="1000" b="0" i="0" u="none">
                        <a:solidFill>
                          <a:schemeClr val="dk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ea typeface="Arial" panose="020B0604020202020204"/>
                          <a:cs typeface="+mn-lt"/>
                          <a:sym typeface="Arial" panose="020B0604020202020204"/>
                        </a:rPr>
                        <a:t>05 </a:t>
                      </a:r>
                      <a:r>
                        <a:rPr lang="pt-BR" sz="1000">
                          <a:cs typeface="+mn-lt"/>
                          <a:sym typeface="+mn-ea"/>
                        </a:rPr>
                        <a:t>Lab. Municipal e Controle Lacen</a:t>
                      </a:r>
                      <a:endParaRPr lang="pt-BR" sz="1000" b="0" i="0" u="none">
                        <a:solidFill>
                          <a:srgbClr val="000000"/>
                        </a:solidFill>
                        <a:ea typeface="Arial" panose="020B0604020202020204"/>
                        <a:cs typeface="+mn-lt"/>
                        <a:sym typeface="Arial" panose="020B060402020202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464185">
                <a:tc vMerge="1">
                  <a:tcPr/>
                </a:tc>
                <a:tc>
                  <a:txBody>
                    <a:bodyPr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Fornecimento de medicamentos aos portadores da doença</a:t>
                      </a:r>
                      <a:endParaRPr lang="en-US"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03 pacientes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altLang="en-US" sz="1000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03 pacientes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ea typeface="Arial" panose="020B0604020202020204"/>
                          <a:cs typeface="+mn-lt"/>
                          <a:sym typeface="Arial" panose="020B0604020202020204"/>
                        </a:rPr>
                        <a:t>03</a:t>
                      </a:r>
                      <a:endParaRPr lang="pt-BR" sz="1000" b="0" i="0" u="none">
                        <a:solidFill>
                          <a:srgbClr val="000000"/>
                        </a:solidFill>
                        <a:ea typeface="Arial" panose="020B0604020202020204"/>
                        <a:cs typeface="+mn-lt"/>
                        <a:sym typeface="Arial" panose="020B060402020202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575310">
                <a:tc vMerge="1">
                  <a:tcPr/>
                </a:tc>
                <a:tc>
                  <a:txBody>
                    <a:bodyPr/>
                    <a:p>
                      <a:pPr marL="0" marR="0" lvl="0" indent="0" algn="l" rtl="0">
                        <a:lnSpc>
                          <a:spcPct val="3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l" rtl="0">
                        <a:lnSpc>
                          <a:spcPct val="3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 </a:t>
                      </a:r>
                      <a:endParaRPr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l" rtl="0">
                        <a:lnSpc>
                          <a:spcPct val="3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N° de casos  suspeitos avaliados </a:t>
                      </a:r>
                      <a:endParaRPr lang="en-US"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l" rtl="0">
                        <a:lnSpc>
                          <a:spcPct val="3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endParaRPr lang="en-US"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l" rtl="0">
                        <a:lnSpc>
                          <a:spcPct val="3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pela referência</a:t>
                      </a:r>
                      <a:endParaRPr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l" rtl="0">
                        <a:lnSpc>
                          <a:spcPct val="3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altLang="en-US" sz="1000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03</a:t>
                      </a:r>
                      <a:endParaRPr lang="pt-BR" altLang="en-US" sz="1000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altLang="en-US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00</a:t>
                      </a:r>
                      <a:endParaRPr lang="pt-BR" altLang="en-US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5900" marR="459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ea typeface="Arial" panose="020B0604020202020204"/>
                          <a:cs typeface="+mn-lt"/>
                          <a:sym typeface="Arial" panose="020B0604020202020204"/>
                        </a:rPr>
                        <a:t>02</a:t>
                      </a:r>
                      <a:endParaRPr lang="pt-BR" sz="1000" b="0" i="0" u="none">
                        <a:solidFill>
                          <a:srgbClr val="000000"/>
                        </a:solidFill>
                        <a:ea typeface="Arial" panose="020B0604020202020204"/>
                        <a:cs typeface="+mn-lt"/>
                        <a:sym typeface="Arial" panose="020B060402020202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Google Shape;157;p3"/>
          <p:cNvGraphicFramePr/>
          <p:nvPr/>
        </p:nvGraphicFramePr>
        <p:xfrm>
          <a:off x="57150" y="4065588"/>
          <a:ext cx="8796338" cy="2724150"/>
        </p:xfrm>
        <a:graphic>
          <a:graphicData uri="http://schemas.openxmlformats.org/drawingml/2006/table">
            <a:tbl>
              <a:tblPr>
                <a:noFill/>
                <a:tableStyleId>{C1BE8293-3CE2-4B69-BB7F-2661B6266D54}</a:tableStyleId>
              </a:tblPr>
              <a:tblGrid>
                <a:gridCol w="1570355"/>
                <a:gridCol w="2046605"/>
                <a:gridCol w="1537335"/>
                <a:gridCol w="1709420"/>
                <a:gridCol w="1932305"/>
              </a:tblGrid>
              <a:tr h="205740">
                <a:tc rowSpan="10"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900" b="1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900" b="1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alibri" panose="020F0502020204030204"/>
                        <a:buNone/>
                      </a:pPr>
                      <a:r>
                        <a:rPr lang="en-US" sz="900" b="1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TUBERCULOSE</a:t>
                      </a:r>
                      <a:endParaRPr lang="en-US" sz="900" b="1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9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Casos novos</a:t>
                      </a:r>
                      <a:endParaRPr lang="en-US"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sz="900"/>
                        <a:t>00</a:t>
                      </a:r>
                      <a:endParaRPr lang="pt-BR" sz="900"/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01</a:t>
                      </a:r>
                      <a:endParaRPr lang="pt-BR" sz="9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02</a:t>
                      </a:r>
                      <a:endParaRPr lang="pt-BR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343535">
                <a:tc vMerge="1">
                  <a:tcPr/>
                </a:tc>
                <a:tc>
                  <a:txBody>
                    <a:bodyPr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9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Buscar faltosos e abandonos de casos</a:t>
                      </a:r>
                      <a:endParaRPr lang="en-US"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sz="900"/>
                        <a:t>00</a:t>
                      </a:r>
                      <a:endParaRPr lang="pt-BR" sz="900"/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00</a:t>
                      </a:r>
                      <a:endParaRPr lang="pt-BR" sz="9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01</a:t>
                      </a:r>
                      <a:endParaRPr lang="pt-BR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205740">
                <a:tc vMerge="1">
                  <a:tcPr/>
                </a:tc>
                <a:tc>
                  <a:txBody>
                    <a:bodyPr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9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Nº de faltosos</a:t>
                      </a:r>
                      <a:endParaRPr lang="en-US"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sz="900"/>
                        <a:t>00</a:t>
                      </a:r>
                      <a:endParaRPr lang="pt-BR" sz="900"/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00</a:t>
                      </a:r>
                      <a:endParaRPr lang="pt-BR" sz="9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01</a:t>
                      </a:r>
                      <a:endParaRPr lang="pt-BR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205740">
                <a:tc vMerge="1">
                  <a:tcPr/>
                </a:tc>
                <a:tc>
                  <a:txBody>
                    <a:bodyPr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9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Nº de abandonos</a:t>
                      </a:r>
                      <a:endParaRPr lang="en-US"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sz="900"/>
                        <a:t>01</a:t>
                      </a:r>
                      <a:endParaRPr lang="pt-BR" sz="900"/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00</a:t>
                      </a:r>
                      <a:endParaRPr lang="pt-BR" sz="9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01</a:t>
                      </a:r>
                      <a:endParaRPr lang="pt-BR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206375">
                <a:tc vMerge="1">
                  <a:tcPr/>
                </a:tc>
                <a:tc>
                  <a:txBody>
                    <a:bodyPr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9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Nº de contatos examinados</a:t>
                      </a:r>
                      <a:endParaRPr lang="en-US"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sz="900"/>
                        <a:t>00</a:t>
                      </a:r>
                      <a:endParaRPr lang="pt-BR" sz="900"/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00</a:t>
                      </a:r>
                      <a:endParaRPr lang="pt-BR" sz="9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06</a:t>
                      </a:r>
                      <a:endParaRPr lang="pt-BR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205740">
                <a:tc vMerge="1">
                  <a:tcPr/>
                </a:tc>
                <a:tc>
                  <a:txBody>
                    <a:bodyPr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9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Tratar os casos detectados</a:t>
                      </a:r>
                      <a:endParaRPr lang="en-US"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sz="900"/>
                        <a:t>00</a:t>
                      </a:r>
                      <a:endParaRPr lang="pt-BR" sz="900"/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00</a:t>
                      </a:r>
                      <a:endParaRPr lang="pt-BR" sz="9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02</a:t>
                      </a:r>
                      <a:endParaRPr lang="pt-BR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205740">
                <a:tc vMerge="1">
                  <a:tcPr/>
                </a:tc>
                <a:tc>
                  <a:txBody>
                    <a:bodyPr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9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Nº de casos em tratamento</a:t>
                      </a:r>
                      <a:endParaRPr lang="en-US"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sz="900"/>
                        <a:t>02</a:t>
                      </a:r>
                      <a:endParaRPr lang="pt-BR" sz="900"/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01</a:t>
                      </a:r>
                      <a:endParaRPr lang="pt-BR" sz="9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03</a:t>
                      </a:r>
                      <a:endParaRPr lang="pt-BR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299085">
                <a:tc vMerge="1">
                  <a:tcPr/>
                </a:tc>
                <a:tc>
                  <a:txBody>
                    <a:bodyPr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9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Nº de Baciloscopias</a:t>
                      </a:r>
                      <a:endParaRPr lang="en-US"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sz="900"/>
                        <a:t>13 Lacen</a:t>
                      </a:r>
                      <a:endParaRPr lang="pt-BR" sz="900"/>
                    </a:p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sz="900"/>
                        <a:t>02 Lab. Municipal</a:t>
                      </a:r>
                      <a:endParaRPr lang="pt-BR" sz="900"/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sz="900"/>
                        <a:t>245 </a:t>
                      </a:r>
                      <a:r>
                        <a:rPr lang="pt-BR" sz="900">
                          <a:sym typeface="+mn-ea"/>
                        </a:rPr>
                        <a:t>Lab. Municipal</a:t>
                      </a:r>
                      <a:endParaRPr sz="900"/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124 Lab. Municipal</a:t>
                      </a:r>
                      <a:endParaRPr lang="pt-BR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503555">
                <a:tc vMerge="1">
                  <a:tcPr/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3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3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just" rtl="0">
                        <a:lnSpc>
                          <a:spcPct val="3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just" rtl="0">
                        <a:lnSpc>
                          <a:spcPct val="3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9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Fornecimento de Medicamento aos</a:t>
                      </a:r>
                      <a:endParaRPr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just" rtl="0">
                        <a:lnSpc>
                          <a:spcPct val="3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just" rtl="0">
                        <a:lnSpc>
                          <a:spcPct val="3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/>
                        <a:buNone/>
                      </a:pPr>
                      <a:endParaRPr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just" rtl="0">
                        <a:lnSpc>
                          <a:spcPct val="3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9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Portadores da doença</a:t>
                      </a:r>
                      <a:endParaRPr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sz="900"/>
                        <a:t>02 pacientes</a:t>
                      </a:r>
                      <a:endParaRPr lang="pt-BR" sz="900"/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01 paciente</a:t>
                      </a:r>
                      <a:endParaRPr lang="pt-BR" sz="9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5900" marR="459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03 pacientes</a:t>
                      </a:r>
                      <a:endParaRPr lang="pt-BR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343535">
                <a:tc vMerge="1">
                  <a:tcPr/>
                </a:tc>
                <a:tc>
                  <a:txBody>
                    <a:bodyPr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en-US" sz="900" b="0" i="0" u="none">
                          <a:solidFill>
                            <a:srgbClr val="000000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Nº de casos em tratamento para ILTB(Infecção latente de TB)</a:t>
                      </a:r>
                      <a:endParaRPr lang="en-US" sz="900" b="0" i="0" u="none">
                        <a:solidFill>
                          <a:srgbClr val="000000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45900" marR="45900" marT="34293" marB="34293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/>
                        <a:buNone/>
                      </a:pPr>
                      <a:r>
                        <a:rPr lang="pt-BR" sz="900"/>
                        <a:t>03 pacientes</a:t>
                      </a:r>
                      <a:endParaRPr lang="pt-BR" sz="900"/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9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00</a:t>
                      </a:r>
                      <a:endParaRPr lang="pt-BR" sz="9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51300" marR="51300" marT="34293" marB="34293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0" i="0" u="none">
                          <a:solidFill>
                            <a:srgbClr val="000000"/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01 paciente</a:t>
                      </a:r>
                      <a:endParaRPr lang="pt-BR" sz="1000" b="0" i="0" u="none">
                        <a:solidFill>
                          <a:srgbClr val="000000"/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46106" marR="4610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Título 6"/>
          <p:cNvSpPr>
            <a:spLocks noGrp="1"/>
          </p:cNvSpPr>
          <p:nvPr>
            <p:ph type="title" idx="4294967295"/>
          </p:nvPr>
        </p:nvSpPr>
        <p:spPr>
          <a:xfrm>
            <a:off x="1246188" y="49213"/>
            <a:ext cx="6862762" cy="727075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pt-BR" altLang="en-US" dirty="0"/>
              <a:t>População: 41.015 Habitantes </a:t>
            </a:r>
            <a:endParaRPr lang="pt-BR" altLang="en-US" dirty="0"/>
          </a:p>
        </p:txBody>
      </p:sp>
      <p:sp>
        <p:nvSpPr>
          <p:cNvPr id="10242" name="CaixaDeTexto 1"/>
          <p:cNvSpPr txBox="1"/>
          <p:nvPr/>
        </p:nvSpPr>
        <p:spPr>
          <a:xfrm>
            <a:off x="469900" y="6113463"/>
            <a:ext cx="701675" cy="2619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pt-BR" altLang="zh-CN" sz="1100" dirty="0">
                <a:latin typeface="Arial" panose="020B0604020202020204" pitchFamily="34" charset="0"/>
              </a:rPr>
              <a:t>Datasus</a:t>
            </a:r>
            <a:endParaRPr lang="pt-BR" altLang="zh-CN" sz="1100" dirty="0">
              <a:latin typeface="Arial" panose="020B0604020202020204" pitchFamily="34" charset="0"/>
            </a:endParaRPr>
          </a:p>
        </p:txBody>
      </p:sp>
      <p:graphicFrame>
        <p:nvGraphicFramePr>
          <p:cNvPr id="10243" name="Objeto 2"/>
          <p:cNvGraphicFramePr/>
          <p:nvPr/>
        </p:nvGraphicFramePr>
        <p:xfrm>
          <a:off x="1397000" y="1047750"/>
          <a:ext cx="6781800" cy="519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6781800" imgH="5191125" progId="excel.sheet.8">
                  <p:embed/>
                </p:oleObj>
              </mc:Choice>
              <mc:Fallback>
                <p:oleObj name="" r:id="rId1" imgW="6781800" imgH="5191125" progId="excel.sheet.8">
                  <p:embed/>
                  <p:pic>
                    <p:nvPicPr>
                      <p:cNvPr id="0" name="Imagem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397000" y="1047750"/>
                        <a:ext cx="6781800" cy="5194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5" name="CustomShape 1"/>
          <p:cNvSpPr/>
          <p:nvPr/>
        </p:nvSpPr>
        <p:spPr>
          <a:xfrm>
            <a:off x="1411248" y="103802"/>
            <a:ext cx="7200900" cy="576284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1800" b="1" i="0" u="none" strike="noStrike" kern="1200" cap="none" spc="-1" normalizeH="0" baseline="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+mj-lt"/>
                <a:ea typeface="+mn-ea"/>
                <a:cs typeface="+mn-cs"/>
              </a:rPr>
              <a:t>ATENÇÃO À SAÚDE</a:t>
            </a:r>
            <a:endParaRPr kumimoji="0" lang="pt-BR" sz="18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1800" b="1" i="0" u="none" strike="noStrike" kern="1200" cap="none" spc="-1" normalizeH="0" baseline="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+mj-lt"/>
                <a:ea typeface="+mn-ea"/>
                <a:cs typeface="+mn-cs"/>
              </a:rPr>
              <a:t>ASSISTÊNCIA FARMACÊUTICA BÁSICA</a:t>
            </a:r>
            <a:endParaRPr kumimoji="0" lang="pt-BR" sz="18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j-lt"/>
              <a:ea typeface="+mn-ea"/>
              <a:cs typeface="+mn-cs"/>
            </a:endParaRPr>
          </a:p>
        </p:txBody>
      </p:sp>
      <p:sp>
        <p:nvSpPr>
          <p:cNvPr id="297" name="CustomShape 3"/>
          <p:cNvSpPr/>
          <p:nvPr/>
        </p:nvSpPr>
        <p:spPr>
          <a:xfrm>
            <a:off x="1884363" y="5908675"/>
            <a:ext cx="6254750" cy="2428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100" b="0" i="0" u="none" strike="noStrike" kern="1200" cap="none" spc="-1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+mj-lt"/>
              <a:ea typeface="+mn-ea"/>
              <a:cs typeface="+mn-cs"/>
            </a:endParaRPr>
          </a:p>
        </p:txBody>
      </p:sp>
      <p:sp>
        <p:nvSpPr>
          <p:cNvPr id="49155" name="Caixa de Texto 1"/>
          <p:cNvSpPr txBox="1"/>
          <p:nvPr/>
        </p:nvSpPr>
        <p:spPr>
          <a:xfrm>
            <a:off x="512763" y="6400800"/>
            <a:ext cx="1651000" cy="2444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pt-BR" altLang="en-US" sz="1000">
                <a:latin typeface="Arial" panose="020B0604020202020204" pitchFamily="34" charset="0"/>
              </a:rPr>
              <a:t>Fonte: Farmacia Básica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graphicFrame>
        <p:nvGraphicFramePr>
          <p:cNvPr id="296" name="Table 2"/>
          <p:cNvGraphicFramePr/>
          <p:nvPr/>
        </p:nvGraphicFramePr>
        <p:xfrm>
          <a:off x="573088" y="1185863"/>
          <a:ext cx="8335963" cy="4987925"/>
        </p:xfrm>
        <a:graphic>
          <a:graphicData uri="http://schemas.openxmlformats.org/drawingml/2006/table">
            <a:tbl>
              <a:tblPr/>
              <a:tblGrid>
                <a:gridCol w="1980565"/>
                <a:gridCol w="1527175"/>
                <a:gridCol w="1588770"/>
                <a:gridCol w="208280"/>
                <a:gridCol w="1548130"/>
                <a:gridCol w="1482725"/>
              </a:tblGrid>
              <a:tr h="908685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RESPONSABILIDADE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</a:txBody>
                  <a:tcPr marL="68403" marR="6840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AÇÃO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PROGRAMADA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ANUAL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</a:txBody>
                  <a:tcPr marL="68403" marR="6840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1</a:t>
                      </a:r>
                      <a:r>
                        <a:rPr lang="pt-BR" sz="1200" b="1" strike="noStrike" spc="-1" baseline="3000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o</a:t>
                      </a:r>
                      <a:r>
                        <a:rPr lang="pt-BR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 </a:t>
                      </a:r>
                      <a:endParaRPr lang="pt-BR" sz="12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</a:txBody>
                  <a:tcPr marL="68403" marR="6840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2</a:t>
                      </a:r>
                      <a:r>
                        <a:rPr lang="pt-BR" sz="1200" b="1" strike="noStrike" spc="-1" baseline="3000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o</a:t>
                      </a: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</a:txBody>
                  <a:tcPr marL="68403" marR="6840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t-BR" sz="1200" b="1" strike="noStrike" spc="-1" baseline="3000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pt-BR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endParaRPr lang="pt-BR" sz="12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  <a:cs typeface="Times New Roman" panose="02020603050405020304" pitchFamily="18" charset="0"/>
                        </a:rPr>
                        <a:t>QUADRIMESTRE</a:t>
                      </a:r>
                      <a:endParaRPr lang="pt-BR" sz="12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endParaRPr lang="pt-BR" sz="1200" dirty="0">
                        <a:latin typeface="+mj-lt"/>
                      </a:endParaRPr>
                    </a:p>
                  </a:txBody>
                  <a:tcPr marL="68403" marR="6840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97255">
                <a:tc rowSpan="4"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pt-BR" sz="12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pt-BR" sz="12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PRESTAR </a:t>
                      </a: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ASSISTÊNCIA FARMACÊUTICA BÁSICA A POPULAÇÃO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</a:txBody>
                  <a:tcPr marL="68403" marR="6840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p>
                      <a:pPr marL="44450" algn="ctr">
                        <a:lnSpc>
                          <a:spcPct val="100000"/>
                        </a:lnSpc>
                      </a:pPr>
                      <a:endParaRPr lang="pt-BR" sz="12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DISPENSAR </a:t>
                      </a: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MEDICAMENTOS BÁSICOS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</a:txBody>
                  <a:tcPr marL="68403" marR="6840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85165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r>
                        <a:rPr lang="pt-BR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Usuários </a:t>
                      </a: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r>
                        <a:rPr lang="pt-BR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Atendidos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</a:txBody>
                  <a:tcPr marL="68403" marR="68403" marT="45714" marB="45714" anchor="t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pt-BR" sz="2000" b="1" dirty="0"/>
                        <a:t>24.615</a:t>
                      </a:r>
                      <a:endParaRPr lang="pt-BR" sz="2000" b="1" dirty="0"/>
                    </a:p>
                  </a:txBody>
                  <a:tcPr marL="68403" marR="68403" marT="45714" marB="45714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pt-BR" sz="2000" b="1" dirty="0"/>
                        <a:t>37.184</a:t>
                      </a:r>
                      <a:endParaRPr lang="pt-BR" sz="2000" b="1" dirty="0"/>
                    </a:p>
                  </a:txBody>
                  <a:tcPr marL="68403" marR="68403" marT="45714" marB="45714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endParaRPr lang="pt-BR" sz="2000" b="1" dirty="0">
                        <a:latin typeface="+mj-lt"/>
                      </a:endParaRPr>
                    </a:p>
                    <a:p>
                      <a:pPr algn="ctr" fontAlgn="ctr"/>
                      <a:r>
                        <a:rPr lang="pt-BR" sz="2000" b="1" dirty="0">
                          <a:latin typeface="+mj-lt"/>
                        </a:rPr>
                        <a:t>35.368</a:t>
                      </a:r>
                      <a:endParaRPr lang="pt-BR" sz="2000" b="1" dirty="0">
                        <a:latin typeface="+mj-lt"/>
                      </a:endParaRPr>
                    </a:p>
                    <a:p>
                      <a:pPr algn="ctr" fontAlgn="ctr"/>
                      <a:endParaRPr lang="pt-BR" sz="2000" b="1" dirty="0">
                        <a:latin typeface="+mj-lt"/>
                      </a:endParaRPr>
                    </a:p>
                  </a:txBody>
                  <a:tcPr marL="68403" marR="68403" marT="45714" marB="45714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4405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r>
                        <a:rPr lang="pt-BR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Medicamentos</a:t>
                      </a: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r>
                        <a:rPr lang="pt-BR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Dispensados</a:t>
                      </a: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</a:txBody>
                  <a:tcPr marL="68403" marR="68403" marT="45714" marB="45714" anchor="t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2000" b="1" dirty="0"/>
                        <a:t>3.102.837</a:t>
                      </a:r>
                      <a:endParaRPr lang="pt-BR" sz="2000" b="1" dirty="0"/>
                    </a:p>
                  </a:txBody>
                  <a:tcPr marL="68403" marR="68403" marT="45714" marB="45714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pt-BR" sz="2000" b="1"/>
                        <a:t>1.721.140</a:t>
                      </a:r>
                      <a:endParaRPr lang="pt-BR" sz="2000" b="1"/>
                    </a:p>
                  </a:txBody>
                  <a:tcPr marL="68403" marR="68403" marT="45714" marB="45714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2000" b="1" dirty="0">
                          <a:latin typeface="+mj-lt"/>
                        </a:rPr>
                        <a:t>1.732.075</a:t>
                      </a:r>
                      <a:endParaRPr lang="pt-BR" sz="2000" b="1" dirty="0">
                        <a:latin typeface="+mj-lt"/>
                      </a:endParaRPr>
                    </a:p>
                  </a:txBody>
                  <a:tcPr marL="68403" marR="68403" marT="45714" marB="45714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2375">
                <a:tc vMerge="1">
                  <a:tcPr marL="68400" marR="68400">
                    <a:lnL w="2808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r>
                        <a:rPr lang="pt-BR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Medicamentos</a:t>
                      </a: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r>
                        <a:rPr lang="pt-BR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De controle</a:t>
                      </a: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endParaRPr lang="pt-BR" sz="1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pPr marL="44450" algn="ctr">
                        <a:lnSpc>
                          <a:spcPts val="425"/>
                        </a:lnSpc>
                      </a:pPr>
                      <a:r>
                        <a:rPr lang="pt-BR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j-lt"/>
                        </a:rPr>
                        <a:t>Psicotrópico </a:t>
                      </a:r>
                      <a:endParaRPr lang="pt-BR" sz="14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j-lt"/>
                      </a:endParaRPr>
                    </a:p>
                    <a:p>
                      <a:endParaRPr lang="pt-BR" sz="1400" dirty="0">
                        <a:latin typeface="+mj-lt"/>
                      </a:endParaRPr>
                    </a:p>
                  </a:txBody>
                  <a:tcPr marL="68403" marR="68403" marT="45714" marB="45714" anchor="t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pt-BR" sz="2000" b="1" dirty="0"/>
                        <a:t>431.910</a:t>
                      </a:r>
                      <a:endParaRPr lang="pt-BR" sz="2000" b="1" dirty="0"/>
                    </a:p>
                  </a:txBody>
                  <a:tcPr marL="68403" marR="68403" marT="45714" marB="45714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pt-BR" sz="2000" b="1"/>
                        <a:t>420.783</a:t>
                      </a:r>
                      <a:endParaRPr lang="pt-BR" sz="2000" b="1"/>
                    </a:p>
                  </a:txBody>
                  <a:tcPr marL="68403" marR="68403" marT="45714" marB="45714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2000" b="1" dirty="0">
                          <a:latin typeface="+mj-lt"/>
                          <a:sym typeface="+mn-ea"/>
                        </a:rPr>
                        <a:t>371.640</a:t>
                      </a:r>
                      <a:endParaRPr lang="pt-BR" sz="2000" b="1" dirty="0">
                        <a:latin typeface="+mj-lt"/>
                        <a:sym typeface="+mn-ea"/>
                      </a:endParaRPr>
                    </a:p>
                  </a:txBody>
                  <a:tcPr marL="68403" marR="68403" marT="45714" marB="45714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" name="CustomShape 1"/>
          <p:cNvSpPr/>
          <p:nvPr/>
        </p:nvSpPr>
        <p:spPr>
          <a:xfrm>
            <a:off x="1979570" y="172995"/>
            <a:ext cx="6443705" cy="41120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1800" b="1" i="0" u="none" strike="noStrike" kern="1200" cap="none" spc="-1" normalizeH="0" baseline="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+mj-lt"/>
                <a:ea typeface="+mn-ea"/>
                <a:cs typeface="+mn-cs"/>
              </a:rPr>
              <a:t>VIGILÂNCIA SANITÁRIA</a:t>
            </a:r>
            <a:endParaRPr kumimoji="0" lang="pt-BR" sz="18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j-lt"/>
              <a:ea typeface="+mn-ea"/>
              <a:cs typeface="+mn-cs"/>
            </a:endParaRPr>
          </a:p>
        </p:txBody>
      </p:sp>
      <p:sp>
        <p:nvSpPr>
          <p:cNvPr id="359" name="CustomShape 2"/>
          <p:cNvSpPr/>
          <p:nvPr/>
        </p:nvSpPr>
        <p:spPr>
          <a:xfrm>
            <a:off x="395288" y="6203950"/>
            <a:ext cx="2771775" cy="2428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1000" b="1" i="0" u="none" strike="noStrike" kern="1200" cap="none" spc="-1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 panose="02020603050405020304"/>
                <a:ea typeface="+mn-ea"/>
                <a:cs typeface="+mn-cs"/>
              </a:rPr>
              <a:t>Fonte: VISA MUNICIPAL</a:t>
            </a:r>
            <a:endParaRPr kumimoji="0" lang="pt-BR" sz="1800" b="0" i="0" u="none" strike="noStrike" kern="1200" cap="none" spc="-1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203" name="Tabela 51202"/>
          <p:cNvGraphicFramePr/>
          <p:nvPr/>
        </p:nvGraphicFramePr>
        <p:xfrm>
          <a:off x="265113" y="1141413"/>
          <a:ext cx="8769350" cy="4937125"/>
        </p:xfrm>
        <a:graphic>
          <a:graphicData uri="http://schemas.openxmlformats.org/drawingml/2006/table">
            <a:tbl>
              <a:tblPr/>
              <a:tblGrid>
                <a:gridCol w="1905000"/>
                <a:gridCol w="2338388"/>
                <a:gridCol w="1522412"/>
                <a:gridCol w="1524000"/>
                <a:gridCol w="1479550"/>
              </a:tblGrid>
              <a:tr h="708025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lnSpc>
                          <a:spcPct val="150000"/>
                        </a:lnSpc>
                        <a:buSzTx/>
                        <a:buNone/>
                      </a:pPr>
                      <a:r>
                        <a:rPr lang="pt-BR" altLang="zh-CN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RESPONSABILIDADE</a:t>
                      </a:r>
                      <a:endParaRPr lang="pt-BR" altLang="zh-CN" sz="11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51120" marR="5112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AÇÃO PROGRAMADA</a:t>
                      </a:r>
                      <a:endParaRPr lang="pt-BR" altLang="zh-CN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buSzTx/>
                        <a:buNone/>
                      </a:pPr>
                      <a:r>
                        <a:rPr lang="pt-BR" altLang="zh-CN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ANUAL</a:t>
                      </a:r>
                      <a:endParaRPr lang="pt-BR" altLang="zh-CN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51120" marR="5112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r>
                        <a:rPr lang="pt-BR" altLang="zh-CN" sz="1100" b="1" baseline="30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o</a:t>
                      </a:r>
                      <a:r>
                        <a:rPr lang="pt-BR" altLang="zh-CN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QUADRIMESTRE</a:t>
                      </a:r>
                      <a:endParaRPr lang="pt-BR" altLang="zh-CN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51120" marR="5112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r>
                        <a:rPr lang="pt-BR" altLang="zh-CN" sz="1100" b="1" baseline="30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o</a:t>
                      </a:r>
                      <a:r>
                        <a:rPr lang="pt-BR" altLang="zh-CN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QUADRIMESTRE</a:t>
                      </a:r>
                      <a:endParaRPr lang="pt-BR" altLang="zh-CN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51120" marR="5112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3º QUADRIMESTRE</a:t>
                      </a:r>
                      <a:endParaRPr lang="pt-BR" altLang="zh-CN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51120" marR="5112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814388">
                <a:tc rowSpan="6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lnSpc>
                          <a:spcPct val="150000"/>
                        </a:lnSpc>
                        <a:buSzTx/>
                        <a:buNone/>
                      </a:pPr>
                      <a:endParaRPr lang="pt-BR" altLang="zh-CN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lnSpc>
                          <a:spcPct val="150000"/>
                        </a:lnSpc>
                        <a:buSzTx/>
                        <a:buNone/>
                      </a:pPr>
                      <a:endParaRPr lang="pt-BR" altLang="zh-CN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lnSpc>
                          <a:spcPct val="150000"/>
                        </a:lnSpc>
                        <a:buSzTx/>
                        <a:buNone/>
                      </a:pPr>
                      <a:endParaRPr lang="pt-BR" altLang="zh-CN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lnSpc>
                          <a:spcPct val="150000"/>
                        </a:lnSpc>
                        <a:buSzTx/>
                        <a:buNone/>
                      </a:pPr>
                      <a:endParaRPr lang="pt-BR" altLang="zh-CN" sz="13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lnSpc>
                          <a:spcPct val="150000"/>
                        </a:lnSpc>
                        <a:buSzTx/>
                        <a:buNone/>
                      </a:pPr>
                      <a:r>
                        <a:rPr lang="pt-BR" altLang="zh-CN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DESENVOLVER AÇÕES BÁSICAS DE VIGILÂNCIA SANITÁRIA</a:t>
                      </a:r>
                      <a:endParaRPr lang="pt-BR" altLang="zh-CN" sz="12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dirty="0">
                          <a:latin typeface="Arial Narrow" pitchFamily="34" charset="0"/>
                        </a:rPr>
                        <a:t>Cadastro de Estabelecimentos Sujeitos a Vigilância Sanitária</a:t>
                      </a:r>
                      <a:endParaRPr lang="pt-BR" altLang="zh-CN" sz="1200" dirty="0"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600" dirty="0">
                          <a:latin typeface="Arial" panose="020B0604020202020204" pitchFamily="34" charset="0"/>
                        </a:rPr>
                        <a:t>04</a:t>
                      </a:r>
                      <a:endParaRPr lang="pt-BR" altLang="zh-CN" sz="1600" dirty="0">
                        <a:latin typeface="Arial" panose="020B0604020202020204" pitchFamily="34" charset="0"/>
                      </a:endParaRPr>
                    </a:p>
                  </a:txBody>
                  <a:tcPr marL="51120" marR="5112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600">
                          <a:latin typeface="Arial" panose="020B0604020202020204" pitchFamily="34" charset="0"/>
                        </a:rPr>
                        <a:t>38</a:t>
                      </a:r>
                      <a:endParaRPr lang="pt-BR" altLang="en-US" sz="160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56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51120" marR="5112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14387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dirty="0">
                          <a:latin typeface="Arial Narrow" pitchFamily="34" charset="0"/>
                        </a:rPr>
                        <a:t>Inspensão dos estabelecimentos sujeitos a vigilância sanitária</a:t>
                      </a:r>
                      <a:endParaRPr lang="pt-BR" altLang="en-US" sz="1200" dirty="0"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600" dirty="0">
                          <a:latin typeface="Arial" panose="020B0604020202020204" pitchFamily="34" charset="0"/>
                        </a:rPr>
                        <a:t>112</a:t>
                      </a:r>
                      <a:endParaRPr lang="pt-BR" altLang="en-US" sz="1600" dirty="0">
                        <a:latin typeface="Arial" panose="020B0604020202020204" pitchFamily="34" charset="0"/>
                      </a:endParaRPr>
                    </a:p>
                  </a:txBody>
                  <a:tcPr marL="51120" marR="5112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177</a:t>
                      </a:r>
                      <a:endParaRPr lang="pt-BR" altLang="en-US" sz="16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400" dirty="0">
                          <a:latin typeface="Arial" panose="020B0604020202020204" pitchFamily="34" charset="0"/>
                        </a:rPr>
                        <a:t>95</a:t>
                      </a:r>
                      <a:endParaRPr lang="pt-BR" altLang="en-US" sz="1400" dirty="0">
                        <a:latin typeface="Arial" panose="020B0604020202020204" pitchFamily="34" charset="0"/>
                      </a:endParaRPr>
                    </a:p>
                  </a:txBody>
                  <a:tcPr marL="51120" marR="5112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1597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dirty="0">
                          <a:latin typeface="Arial Narrow" pitchFamily="34" charset="0"/>
                        </a:rPr>
                        <a:t>Licenciamento dos estabelecimentos sujeitos a vigilância Sanitária</a:t>
                      </a:r>
                      <a:endParaRPr lang="pt-BR" altLang="zh-CN" sz="1200" dirty="0"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600" dirty="0">
                          <a:latin typeface="Arial" panose="020B0604020202020204" pitchFamily="34" charset="0"/>
                        </a:rPr>
                        <a:t>103</a:t>
                      </a:r>
                      <a:endParaRPr lang="pt-BR" altLang="zh-CN" sz="1600" dirty="0">
                        <a:latin typeface="Arial" panose="020B0604020202020204" pitchFamily="34" charset="0"/>
                      </a:endParaRPr>
                    </a:p>
                  </a:txBody>
                  <a:tcPr marL="51120" marR="5112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168</a:t>
                      </a:r>
                      <a:endParaRPr lang="pt-BR" altLang="en-US" sz="16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91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51120" marR="5112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467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dirty="0">
                          <a:latin typeface="Arial Narrow" pitchFamily="34" charset="0"/>
                        </a:rPr>
                        <a:t>Cadastro de Serviço de Alimentação</a:t>
                      </a:r>
                      <a:endParaRPr lang="pt-BR" altLang="zh-CN" sz="1200" dirty="0"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600" dirty="0">
                          <a:latin typeface="Arial" panose="020B0604020202020204" pitchFamily="34" charset="0"/>
                        </a:rPr>
                        <a:t>03</a:t>
                      </a:r>
                      <a:endParaRPr lang="pt-BR" altLang="zh-CN" sz="1600" dirty="0">
                        <a:latin typeface="Arial" panose="020B0604020202020204" pitchFamily="34" charset="0"/>
                      </a:endParaRPr>
                    </a:p>
                  </a:txBody>
                  <a:tcPr marL="51120" marR="5112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600">
                          <a:latin typeface="Arial" panose="020B0604020202020204" pitchFamily="34" charset="0"/>
                        </a:rPr>
                        <a:t>21</a:t>
                      </a:r>
                      <a:endParaRPr lang="pt-BR" altLang="en-US" sz="160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33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51120" marR="5112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6263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dirty="0">
                          <a:latin typeface="Arial Narrow" pitchFamily="34" charset="0"/>
                        </a:rPr>
                        <a:t>Inspeção em Serviço de Alimentação</a:t>
                      </a:r>
                      <a:endParaRPr lang="pt-BR" altLang="en-US" sz="1200" dirty="0"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600" dirty="0">
                          <a:latin typeface="Arial" panose="020B0604020202020204" pitchFamily="34" charset="0"/>
                        </a:rPr>
                        <a:t>22</a:t>
                      </a:r>
                      <a:endParaRPr lang="pt-BR" altLang="en-US" sz="1600" dirty="0">
                        <a:latin typeface="Arial" panose="020B0604020202020204" pitchFamily="34" charset="0"/>
                      </a:endParaRPr>
                    </a:p>
                  </a:txBody>
                  <a:tcPr marL="51120" marR="5112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600">
                          <a:latin typeface="Arial" panose="020B0604020202020204" pitchFamily="34" charset="0"/>
                        </a:rPr>
                        <a:t>89</a:t>
                      </a:r>
                      <a:endParaRPr lang="pt-BR" altLang="en-US" sz="160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400" dirty="0">
                          <a:latin typeface="Arial" panose="020B0604020202020204" pitchFamily="34" charset="0"/>
                        </a:rPr>
                        <a:t>98</a:t>
                      </a:r>
                      <a:endParaRPr lang="pt-BR" altLang="en-US" sz="1400" dirty="0">
                        <a:latin typeface="Arial" panose="020B0604020202020204" pitchFamily="34" charset="0"/>
                      </a:endParaRPr>
                    </a:p>
                  </a:txBody>
                  <a:tcPr marL="51120" marR="5112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3412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dirty="0">
                          <a:latin typeface="Arial Narrow" pitchFamily="34" charset="0"/>
                        </a:rPr>
                        <a:t>Licenciamento Sanitário de Serviço de Alimentação</a:t>
                      </a:r>
                      <a:endParaRPr lang="pt-BR" altLang="en-US" sz="1200" dirty="0"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600" dirty="0">
                          <a:latin typeface="Arial" panose="020B0604020202020204" pitchFamily="34" charset="0"/>
                        </a:rPr>
                        <a:t>10</a:t>
                      </a:r>
                      <a:endParaRPr lang="pt-BR" altLang="en-US" sz="1600" dirty="0">
                        <a:latin typeface="Arial" panose="020B0604020202020204" pitchFamily="34" charset="0"/>
                      </a:endParaRPr>
                    </a:p>
                  </a:txBody>
                  <a:tcPr marL="51120" marR="5112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600">
                          <a:latin typeface="Arial" panose="020B0604020202020204" pitchFamily="34" charset="0"/>
                        </a:rPr>
                        <a:t>27</a:t>
                      </a:r>
                      <a:endParaRPr lang="pt-BR" altLang="en-US" sz="160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400" dirty="0">
                          <a:latin typeface="Arial" panose="020B0604020202020204" pitchFamily="34" charset="0"/>
                        </a:rPr>
                        <a:t>32</a:t>
                      </a:r>
                      <a:endParaRPr lang="pt-BR" altLang="en-US" sz="1400" dirty="0">
                        <a:latin typeface="Arial" panose="020B0604020202020204" pitchFamily="34" charset="0"/>
                      </a:endParaRPr>
                    </a:p>
                  </a:txBody>
                  <a:tcPr marL="51120" marR="5112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aixa de Texto 1"/>
          <p:cNvSpPr txBox="1"/>
          <p:nvPr/>
        </p:nvSpPr>
        <p:spPr>
          <a:xfrm>
            <a:off x="2513291" y="41275"/>
            <a:ext cx="4369435" cy="398776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pt-BR" altLang="en-US" sz="2000" b="1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  <a:sym typeface="+mn-ea"/>
              </a:rPr>
              <a:t>VIGILÂNCIA AMBIENTAL  </a:t>
            </a:r>
            <a:endParaRPr lang="pt-BR" altLang="en-US" sz="2000" b="1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ea typeface="SimSun" panose="02010600030101010101" pitchFamily="2" charset="-122"/>
              <a:cs typeface="+mn-cs"/>
              <a:sym typeface="+mn-ea"/>
            </a:endParaRPr>
          </a:p>
        </p:txBody>
      </p:sp>
      <p:graphicFrame>
        <p:nvGraphicFramePr>
          <p:cNvPr id="3" name="Tabela 2"/>
          <p:cNvGraphicFramePr/>
          <p:nvPr/>
        </p:nvGraphicFramePr>
        <p:xfrm>
          <a:off x="1373188" y="1403350"/>
          <a:ext cx="6397625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525"/>
                <a:gridCol w="1279525"/>
                <a:gridCol w="1279525"/>
                <a:gridCol w="1279525"/>
                <a:gridCol w="127952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pt-BR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pt-BR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264" name="Tabela 53263"/>
          <p:cNvGraphicFramePr/>
          <p:nvPr/>
        </p:nvGraphicFramePr>
        <p:xfrm>
          <a:off x="-39687" y="439738"/>
          <a:ext cx="9166225" cy="6426200"/>
        </p:xfrm>
        <a:graphic>
          <a:graphicData uri="http://schemas.openxmlformats.org/drawingml/2006/table">
            <a:tbl>
              <a:tblPr/>
              <a:tblGrid>
                <a:gridCol w="1663700"/>
                <a:gridCol w="2557463"/>
                <a:gridCol w="1436687"/>
                <a:gridCol w="1844675"/>
                <a:gridCol w="1663700"/>
              </a:tblGrid>
              <a:tr h="342900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lnSpc>
                          <a:spcPct val="150000"/>
                        </a:lnSpc>
                        <a:buSzTx/>
                        <a:buNone/>
                      </a:pPr>
                      <a:r>
                        <a:rPr lang="pt-BR" altLang="zh-CN" sz="1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RESPONSABILIDADES</a:t>
                      </a:r>
                      <a:endParaRPr lang="pt-BR" altLang="zh-CN" sz="10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endParaRPr lang="pt-BR" altLang="zh-CN" sz="10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r>
                        <a:rPr lang="pt-BR" altLang="zh-CN" sz="1000" b="1" baseline="30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o</a:t>
                      </a:r>
                      <a:r>
                        <a:rPr lang="pt-BR" altLang="zh-CN" sz="1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QUADRIMESTRE</a:t>
                      </a:r>
                      <a:endParaRPr lang="pt-BR" altLang="zh-CN" sz="10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r>
                        <a:rPr lang="pt-BR" altLang="zh-CN" sz="1000" b="1" baseline="30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o</a:t>
                      </a:r>
                      <a:r>
                        <a:rPr lang="pt-BR" altLang="zh-CN" sz="1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QUADRIMESTRE</a:t>
                      </a:r>
                      <a:endParaRPr lang="pt-BR" altLang="zh-CN" sz="10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3º QUADRIMESTRE</a:t>
                      </a:r>
                      <a:endParaRPr lang="pt-BR" altLang="zh-CN" sz="10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814388">
                <a:tc rowSpan="13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lnSpc>
                          <a:spcPct val="150000"/>
                        </a:lnSpc>
                        <a:buSzTx/>
                        <a:buNone/>
                      </a:pPr>
                      <a:endParaRPr lang="pt-BR" altLang="zh-CN" sz="10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lnSpc>
                          <a:spcPct val="150000"/>
                        </a:lnSpc>
                        <a:buSzTx/>
                        <a:buNone/>
                      </a:pPr>
                      <a:endParaRPr lang="pt-BR" altLang="zh-CN" sz="10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lnSpc>
                          <a:spcPct val="150000"/>
                        </a:lnSpc>
                        <a:buSzTx/>
                        <a:buNone/>
                      </a:pPr>
                      <a:endParaRPr lang="pt-BR" altLang="zh-CN" sz="10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lnSpc>
                          <a:spcPct val="150000"/>
                        </a:lnSpc>
                        <a:buSzTx/>
                        <a:buNone/>
                      </a:pPr>
                      <a:endParaRPr lang="pt-BR" altLang="zh-CN" sz="10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lnSpc>
                          <a:spcPct val="150000"/>
                        </a:lnSpc>
                        <a:buSzTx/>
                        <a:buNone/>
                      </a:pPr>
                      <a:endParaRPr lang="pt-BR" altLang="zh-CN" sz="10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lnSpc>
                          <a:spcPct val="150000"/>
                        </a:lnSpc>
                        <a:buSzTx/>
                        <a:buNone/>
                      </a:pPr>
                      <a:endParaRPr lang="pt-BR" altLang="zh-CN" sz="10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lnSpc>
                          <a:spcPct val="150000"/>
                        </a:lnSpc>
                        <a:buSzTx/>
                        <a:buNone/>
                      </a:pPr>
                      <a:endParaRPr lang="pt-BR" altLang="zh-CN" sz="10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lnSpc>
                          <a:spcPct val="150000"/>
                        </a:lnSpc>
                        <a:buSzTx/>
                        <a:buNone/>
                      </a:pPr>
                      <a:endParaRPr lang="pt-BR" altLang="zh-CN" sz="10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lnSpc>
                          <a:spcPct val="150000"/>
                        </a:lnSpc>
                        <a:buSzTx/>
                        <a:buNone/>
                      </a:pPr>
                      <a:r>
                        <a:rPr lang="pt-BR" altLang="zh-CN" sz="1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VIGILÂNCIA AMBIENTAL</a:t>
                      </a:r>
                      <a:endParaRPr lang="pt-BR" altLang="zh-CN" sz="10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000" dirty="0">
                          <a:latin typeface="Arial Narrow" pitchFamily="34" charset="0"/>
                        </a:rPr>
                        <a:t>Campanha de Vacinação em cães e Gato</a:t>
                      </a:r>
                      <a:endParaRPr lang="pt-BR" altLang="zh-CN" sz="1000" dirty="0"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000" dirty="0">
                          <a:latin typeface="Arial" panose="020B0604020202020204" pitchFamily="34" charset="0"/>
                        </a:rPr>
                        <a:t>Previsão para Agosto</a:t>
                      </a:r>
                      <a:endParaRPr lang="pt-BR" altLang="zh-CN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US" altLang="pt-BR" sz="1000" dirty="0">
                          <a:latin typeface="Arial" panose="020B0604020202020204" pitchFamily="34" charset="0"/>
                        </a:rPr>
                        <a:t>Campanha iniciou em 20/08/2022 a 19/09/2022. Sendo Vacinados até o dia de 09/09/2022 : 5.366 e 1.510 Gatos.</a:t>
                      </a:r>
                      <a:endParaRPr lang="en-US" altLang="pt-BR" sz="10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000" dirty="0">
                          <a:latin typeface="Arial" panose="020B0604020202020204" pitchFamily="34" charset="0"/>
                        </a:rPr>
                        <a:t>Término da campanha em 19/09/2022. Sendo vacinados 8.022 Cães e 2.213 gatos.</a:t>
                      </a:r>
                      <a:endParaRPr lang="pt-BR" altLang="zh-CN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8462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en-US" sz="1000" dirty="0">
                          <a:solidFill>
                            <a:srgbClr val="000000"/>
                          </a:solidFill>
                          <a:latin typeface="Arial Narrow" pitchFamily="34" charset="0"/>
                          <a:sym typeface="SimSun" panose="02010600030101010101" pitchFamily="2" charset="-122"/>
                        </a:rPr>
                        <a:t>Numero de animais observados na profilaxia da raiva </a:t>
                      </a:r>
                      <a:endParaRPr lang="pt-BR" altLang="zh-CN" sz="1000" dirty="0">
                        <a:solidFill>
                          <a:srgbClr val="000000"/>
                        </a:solidFill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000" dirty="0">
                          <a:latin typeface="Arial" panose="020B0604020202020204" pitchFamily="34" charset="0"/>
                        </a:rPr>
                        <a:t>55</a:t>
                      </a:r>
                      <a:endParaRPr lang="pt-BR" altLang="zh-CN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US" altLang="pt-BR" sz="1000" dirty="0">
                          <a:latin typeface="Arial" panose="020B0604020202020204" pitchFamily="34" charset="0"/>
                        </a:rPr>
                        <a:t>62 Animais</a:t>
                      </a:r>
                      <a:endParaRPr lang="en-US" altLang="pt-BR" sz="10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000" dirty="0">
                          <a:latin typeface="Arial" panose="020B0604020202020204" pitchFamily="34" charset="0"/>
                        </a:rPr>
                        <a:t>55 Animais</a:t>
                      </a:r>
                      <a:endParaRPr lang="pt-BR" altLang="zh-CN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000" dirty="0">
                          <a:latin typeface="Arial Narrow" pitchFamily="34" charset="0"/>
                        </a:rPr>
                        <a:t>Numero de animais vacinados na rotina</a:t>
                      </a:r>
                      <a:endParaRPr lang="pt-BR" altLang="zh-CN" sz="1000" dirty="0"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000" dirty="0">
                          <a:latin typeface="Arial" panose="020B0604020202020204" pitchFamily="34" charset="0"/>
                          <a:sym typeface="SimSun" panose="02010600030101010101" pitchFamily="2" charset="-122"/>
                        </a:rPr>
                        <a:t>65 cães e 15 gatos</a:t>
                      </a:r>
                      <a:endParaRPr lang="pt-BR" altLang="zh-CN" sz="1000" dirty="0">
                        <a:latin typeface="Arial" panose="020B0604020202020204" pitchFamily="34" charset="0"/>
                        <a:sym typeface="SimSun" panose="02010600030101010101" pitchFamily="2" charset="-122"/>
                      </a:endParaRPr>
                    </a:p>
                    <a:p>
                      <a:pPr lvl="0" algn="ctr">
                        <a:buSzTx/>
                        <a:buNone/>
                      </a:pPr>
                      <a:endParaRPr lang="pt-BR" altLang="zh-CN" sz="1000" dirty="0">
                        <a:latin typeface="Arial" panose="020B0604020202020204" pitchFamily="34" charset="0"/>
                        <a:sym typeface="SimSun" panose="02010600030101010101" pitchFamily="2" charset="-122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US" altLang="pt-BR" sz="1000" dirty="0">
                          <a:latin typeface="Arial" panose="020B0604020202020204" pitchFamily="34" charset="0"/>
                        </a:rPr>
                        <a:t>122 Cães e 30 Gatos</a:t>
                      </a:r>
                      <a:endParaRPr lang="en-US" altLang="pt-BR" sz="10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000" dirty="0">
                          <a:latin typeface="Arial" panose="020B0604020202020204" pitchFamily="34" charset="0"/>
                        </a:rPr>
                        <a:t>314 cães e 100 gatos</a:t>
                      </a:r>
                      <a:endParaRPr lang="pt-BR" altLang="zh-CN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8463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en-US" sz="100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Diagnóstico de Leishmaniose (Número de lâminas)</a:t>
                      </a:r>
                      <a:endParaRPr lang="pt-BR" altLang="en-US" sz="1000" dirty="0">
                        <a:solidFill>
                          <a:srgbClr val="000000"/>
                        </a:solidFill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000" dirty="0">
                          <a:latin typeface="Arial" panose="020B0604020202020204" pitchFamily="34" charset="0"/>
                        </a:rPr>
                        <a:t>Não hove amostra</a:t>
                      </a:r>
                      <a:endParaRPr lang="pt-BR" altLang="en-US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US" altLang="pt-BR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Não houve amostra coletada.</a:t>
                      </a:r>
                      <a:endParaRPr lang="en-US" altLang="pt-BR" sz="10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US" altLang="pt-BR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sym typeface="SimSun" panose="02010600030101010101" pitchFamily="2" charset="-122"/>
                        </a:rPr>
                        <a:t>Não houve amostra coletada.</a:t>
                      </a:r>
                      <a:endParaRPr lang="pt-BR" altLang="en-US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862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00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Número de ciclos realizado para controle da Dengue nas areas positivas</a:t>
                      </a:r>
                      <a:endParaRPr lang="pt-BR" altLang="zh-CN" sz="1000" dirty="0">
                        <a:solidFill>
                          <a:srgbClr val="000000"/>
                        </a:solidFill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000" dirty="0">
                          <a:latin typeface="Arial" panose="020B0604020202020204" pitchFamily="34" charset="0"/>
                        </a:rPr>
                        <a:t>02 ciclos</a:t>
                      </a:r>
                      <a:endParaRPr lang="pt-BR" altLang="zh-CN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US" altLang="pt-BR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02 ciclos em todas as localidades positivas</a:t>
                      </a:r>
                      <a:endParaRPr lang="en-US" altLang="pt-BR" sz="10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US" altLang="pt-BR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sym typeface="SimSun" panose="02010600030101010101" pitchFamily="2" charset="-122"/>
                        </a:rPr>
                        <a:t>02 ciclos em todas as localidades positivas</a:t>
                      </a:r>
                      <a:endParaRPr lang="pt-BR" altLang="zh-CN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00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Número de amostras de água enviadas para análise no Lacen</a:t>
                      </a:r>
                      <a:endParaRPr lang="pt-BR" altLang="zh-CN" sz="1000" dirty="0">
                        <a:solidFill>
                          <a:srgbClr val="000000"/>
                        </a:solidFill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000" dirty="0">
                          <a:latin typeface="Arial" panose="020B0604020202020204" pitchFamily="34" charset="0"/>
                        </a:rPr>
                        <a:t>100 amostras</a:t>
                      </a:r>
                      <a:endParaRPr lang="pt-BR" altLang="zh-CN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US" altLang="pt-BR" sz="1000" dirty="0">
                          <a:latin typeface="Arial" panose="020B0604020202020204" pitchFamily="34" charset="0"/>
                        </a:rPr>
                        <a:t>100 amostras</a:t>
                      </a:r>
                      <a:endParaRPr lang="en-US" altLang="pt-BR" sz="10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000" dirty="0">
                          <a:latin typeface="Arial" panose="020B0604020202020204" pitchFamily="34" charset="0"/>
                        </a:rPr>
                        <a:t>100 Amostras coletadas</a:t>
                      </a:r>
                      <a:endParaRPr lang="pt-BR" altLang="zh-CN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8463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en-US" sz="100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Diagnóstico de Esporoticose em gatos</a:t>
                      </a:r>
                      <a:endParaRPr lang="pt-BR" altLang="en-US" sz="1000" dirty="0">
                        <a:solidFill>
                          <a:srgbClr val="000000"/>
                        </a:solidFill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000" dirty="0">
                          <a:latin typeface="Arial" panose="020B0604020202020204" pitchFamily="34" charset="0"/>
                        </a:rPr>
                        <a:t>Não foi iniciado</a:t>
                      </a:r>
                      <a:endParaRPr lang="pt-BR" altLang="en-US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US" altLang="pt-BR" sz="1000" dirty="0">
                          <a:latin typeface="Arial" panose="020B0604020202020204" pitchFamily="34" charset="0"/>
                        </a:rPr>
                        <a:t>Citologia: 05, sendo 01 Positivo</a:t>
                      </a:r>
                      <a:endParaRPr lang="en-US" altLang="pt-BR" sz="10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000" dirty="0">
                          <a:latin typeface="Arial" panose="020B0604020202020204" pitchFamily="34" charset="0"/>
                        </a:rPr>
                        <a:t>Citologia: 14; sendo 04 Positivos</a:t>
                      </a:r>
                      <a:endParaRPr lang="pt-BR" altLang="en-US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862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en-US" sz="100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Número de exames realizados para diagnóstico da Malária</a:t>
                      </a:r>
                      <a:endParaRPr lang="pt-BR" altLang="en-US" sz="1000" dirty="0">
                        <a:solidFill>
                          <a:srgbClr val="000000"/>
                        </a:solidFill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000" dirty="0">
                          <a:latin typeface="Arial" panose="020B0604020202020204" pitchFamily="34" charset="0"/>
                        </a:rPr>
                        <a:t>Não hove amostra</a:t>
                      </a:r>
                      <a:endParaRPr lang="pt-BR" altLang="en-US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US" altLang="pt-BR" sz="1000" dirty="0">
                          <a:latin typeface="Arial" panose="020B0604020202020204" pitchFamily="34" charset="0"/>
                        </a:rPr>
                        <a:t>Não houve amostra</a:t>
                      </a:r>
                      <a:endParaRPr lang="en-US" altLang="pt-BR" sz="10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US" altLang="pt-BR" sz="1000" dirty="0">
                          <a:latin typeface="Arial" panose="020B0604020202020204" pitchFamily="34" charset="0"/>
                          <a:sym typeface="SimSun" panose="02010600030101010101" pitchFamily="2" charset="-122"/>
                        </a:rPr>
                        <a:t>Não houve amostra</a:t>
                      </a:r>
                      <a:endParaRPr lang="en-US" altLang="pt-BR" sz="1000" dirty="0">
                        <a:latin typeface="Arial" panose="020B0604020202020204" pitchFamily="34" charset="0"/>
                        <a:sym typeface="SimSun" panose="02010600030101010101" pitchFamily="2" charset="-122"/>
                      </a:endParaRPr>
                    </a:p>
                    <a:p>
                      <a:pPr lvl="0" algn="ctr">
                        <a:buSzTx/>
                        <a:buNone/>
                      </a:pPr>
                      <a:endParaRPr lang="pt-BR" altLang="en-US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en-US" sz="100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Numero de Boca de Lobo identificada</a:t>
                      </a:r>
                      <a:endParaRPr lang="pt-BR" altLang="en-US" sz="1000" dirty="0">
                        <a:solidFill>
                          <a:srgbClr val="000000"/>
                        </a:solidFill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000" dirty="0">
                          <a:latin typeface="Arial" panose="020B0604020202020204" pitchFamily="34" charset="0"/>
                        </a:rPr>
                        <a:t>08</a:t>
                      </a:r>
                      <a:endParaRPr lang="pt-BR" altLang="en-US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US" altLang="pt-BR" sz="1000" dirty="0">
                          <a:latin typeface="Arial" panose="020B0604020202020204" pitchFamily="34" charset="0"/>
                        </a:rPr>
                        <a:t>06 bocas de lobo tratadas com raticida</a:t>
                      </a:r>
                      <a:endParaRPr lang="en-US" altLang="pt-BR" sz="10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000" dirty="0">
                          <a:latin typeface="Arial" panose="020B0604020202020204" pitchFamily="34" charset="0"/>
                        </a:rPr>
                        <a:t>12 bocas de lobo tratadas com raticida</a:t>
                      </a:r>
                      <a:endParaRPr lang="pt-BR" altLang="en-US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0863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en-US" sz="100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Numero de exames realizados para diagnóstico de Esquistossomose</a:t>
                      </a:r>
                      <a:endParaRPr lang="pt-BR" altLang="en-US" sz="1000" dirty="0">
                        <a:solidFill>
                          <a:srgbClr val="000000"/>
                        </a:solidFill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000" dirty="0">
                          <a:latin typeface="Arial" panose="020B0604020202020204" pitchFamily="34" charset="0"/>
                        </a:rPr>
                        <a:t>204</a:t>
                      </a:r>
                      <a:endParaRPr lang="pt-BR" altLang="en-US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US" altLang="pt-BR" sz="1000" dirty="0">
                          <a:latin typeface="Arial" panose="020B0604020202020204" pitchFamily="34" charset="0"/>
                        </a:rPr>
                        <a:t>PCE Paralizado devido a Campanha de Vacinação Antirrábica de cães e gatos.  </a:t>
                      </a:r>
                      <a:endParaRPr lang="en-US" altLang="pt-BR" sz="10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000" dirty="0">
                          <a:latin typeface="Arial" panose="020B0604020202020204" pitchFamily="34" charset="0"/>
                        </a:rPr>
                        <a:t>Somente realizado os exames de Demanda Espontanea</a:t>
                      </a:r>
                      <a:endParaRPr lang="pt-BR" altLang="en-US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en-US" sz="100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Numero de Triatomíneos enviado ao NEMES</a:t>
                      </a:r>
                      <a:endParaRPr lang="pt-BR" altLang="en-US" sz="1000" dirty="0">
                        <a:solidFill>
                          <a:srgbClr val="000000"/>
                        </a:solidFill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000" dirty="0">
                          <a:latin typeface="Arial" panose="020B0604020202020204" pitchFamily="34" charset="0"/>
                        </a:rPr>
                        <a:t>03</a:t>
                      </a:r>
                      <a:endParaRPr lang="pt-BR" altLang="en-US" sz="1000" dirty="0"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buSzTx/>
                        <a:buNone/>
                      </a:pPr>
                      <a:endParaRPr lang="pt-BR" altLang="en-US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US" altLang="pt-BR" sz="1000" dirty="0">
                          <a:latin typeface="Arial" panose="020B0604020202020204" pitchFamily="34" charset="0"/>
                        </a:rPr>
                        <a:t>02</a:t>
                      </a:r>
                      <a:endParaRPr lang="en-US" altLang="pt-BR" sz="10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000" dirty="0">
                          <a:latin typeface="Arial" panose="020B0604020202020204" pitchFamily="34" charset="0"/>
                        </a:rPr>
                        <a:t>Não houve envio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pt-BR" altLang="en-US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087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en-US" sz="100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PESMES- Numero de ações realizadas nas escolas ou comunidades</a:t>
                      </a:r>
                      <a:endParaRPr lang="pt-BR" altLang="en-US" sz="1000" dirty="0">
                        <a:solidFill>
                          <a:srgbClr val="000000"/>
                        </a:solidFill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000" dirty="0">
                          <a:latin typeface="Arial" panose="020B0604020202020204" pitchFamily="34" charset="0"/>
                        </a:rPr>
                        <a:t>01 ação</a:t>
                      </a:r>
                      <a:endParaRPr lang="pt-BR" altLang="en-US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US" altLang="pt-BR" sz="1000" dirty="0">
                          <a:latin typeface="Arial" panose="020B0604020202020204" pitchFamily="34" charset="0"/>
                        </a:rPr>
                        <a:t>Palestra sobre Posse Responsável de Cães e Gatos: 03 Ações em Escolas do |Município.</a:t>
                      </a:r>
                      <a:endParaRPr lang="en-US" altLang="pt-BR" sz="10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000" dirty="0">
                          <a:latin typeface="Arial" panose="020B0604020202020204" pitchFamily="34" charset="0"/>
                        </a:rPr>
                        <a:t>01 Ação: Palestras sobre Dengue e Esporotricose em Escolas do município</a:t>
                      </a:r>
                      <a:endParaRPr lang="pt-BR" altLang="en-US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862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en-US" sz="100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Sorologia para Diagnóstica da Doença de Chagas</a:t>
                      </a:r>
                      <a:endParaRPr lang="pt-BR" altLang="en-US" sz="1000" dirty="0">
                        <a:solidFill>
                          <a:srgbClr val="000000"/>
                        </a:solidFill>
                        <a:latin typeface="Arial Narrow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20" marR="51120" marT="45714" marB="45714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000" dirty="0">
                          <a:latin typeface="Arial" panose="020B0604020202020204" pitchFamily="34" charset="0"/>
                        </a:rPr>
                        <a:t>03</a:t>
                      </a:r>
                      <a:endParaRPr lang="pt-BR" altLang="en-US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US" altLang="pt-BR" sz="1000" dirty="0">
                          <a:latin typeface="Arial" panose="020B0604020202020204" pitchFamily="34" charset="0"/>
                        </a:rPr>
                        <a:t>Não houve sorologia</a:t>
                      </a:r>
                      <a:endParaRPr lang="en-US" altLang="pt-BR" sz="1000" dirty="0"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000" dirty="0">
                          <a:latin typeface="Arial" panose="020B0604020202020204" pitchFamily="34" charset="0"/>
                        </a:rPr>
                        <a:t>Não houve sorologia.</a:t>
                      </a:r>
                      <a:endParaRPr lang="pt-BR" altLang="en-US" sz="1000" dirty="0">
                        <a:latin typeface="Arial" panose="020B0604020202020204" pitchFamily="34" charset="0"/>
                      </a:endParaRPr>
                    </a:p>
                  </a:txBody>
                  <a:tcPr marL="51120" marR="51120" marT="45714" marB="4571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" name="CustomShape 1"/>
          <p:cNvSpPr/>
          <p:nvPr/>
        </p:nvSpPr>
        <p:spPr>
          <a:xfrm>
            <a:off x="2506027" y="288924"/>
            <a:ext cx="4833938" cy="24923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ctr"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3200" b="1" i="0" u="none" strike="noStrike" kern="1200" cap="none" spc="-1" normalizeH="0" baseline="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+mj-lt"/>
                <a:ea typeface="+mn-ea"/>
                <a:cs typeface="+mn-cs"/>
              </a:rPr>
              <a:t>Assistência Social</a:t>
            </a:r>
            <a:endParaRPr kumimoji="0" lang="pt-BR" sz="32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+mj-lt"/>
              <a:ea typeface="+mn-ea"/>
              <a:cs typeface="+mn-cs"/>
            </a:endParaRPr>
          </a:p>
        </p:txBody>
      </p:sp>
      <p:sp>
        <p:nvSpPr>
          <p:cNvPr id="4157" name="Caixa de Texto 1"/>
          <p:cNvSpPr txBox="1"/>
          <p:nvPr/>
        </p:nvSpPr>
        <p:spPr>
          <a:xfrm>
            <a:off x="293688" y="6592888"/>
            <a:ext cx="1377950" cy="206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pt-BR" altLang="en-US" sz="750" noProof="1">
                <a:latin typeface="Arial" panose="020B0604020202020204" pitchFamily="34" charset="0"/>
                <a:ea typeface="SimHei" charset="-122"/>
                <a:cs typeface="+mn-cs"/>
              </a:rPr>
              <a:t>Fonte: serviço social/secsau</a:t>
            </a:r>
            <a:endParaRPr lang="pt-BR" altLang="en-US" sz="750" noProof="1">
              <a:latin typeface="Arial" panose="020B0604020202020204" pitchFamily="34" charset="0"/>
              <a:ea typeface="SimHei" charset="-122"/>
            </a:endParaRPr>
          </a:p>
        </p:txBody>
      </p:sp>
      <p:graphicFrame>
        <p:nvGraphicFramePr>
          <p:cNvPr id="2" name="Tabela 1"/>
          <p:cNvGraphicFramePr/>
          <p:nvPr/>
        </p:nvGraphicFramePr>
        <p:xfrm>
          <a:off x="33338" y="898525"/>
          <a:ext cx="9075738" cy="5530850"/>
        </p:xfrm>
        <a:graphic>
          <a:graphicData uri="http://schemas.openxmlformats.org/drawingml/2006/table">
            <a:tbl>
              <a:tblPr/>
              <a:tblGrid>
                <a:gridCol w="2910205"/>
                <a:gridCol w="1411605"/>
                <a:gridCol w="1569720"/>
                <a:gridCol w="1567815"/>
                <a:gridCol w="1616710"/>
              </a:tblGrid>
              <a:tr h="434340"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="1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AÇÃO PROGRAMADA</a:t>
                      </a:r>
                      <a:endParaRPr lang="pt-BR" altLang="zh-CN" sz="1200" baseline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lvl="0" algn="ctr">
                        <a:buSzTx/>
                        <a:buNone/>
                      </a:pPr>
                      <a:r>
                        <a:rPr lang="pt-BR" altLang="zh-CN" sz="1200" b="1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ANUAL</a:t>
                      </a:r>
                      <a:endParaRPr lang="pt-BR" altLang="zh-CN" sz="1200" baseline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="1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  <a:r>
                        <a:rPr lang="pt-BR" altLang="zh-CN" sz="1200" b="1" baseline="30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o</a:t>
                      </a:r>
                      <a:r>
                        <a:rPr lang="pt-BR" altLang="zh-CN" sz="1200" b="1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QUADRIMESTRE</a:t>
                      </a:r>
                      <a:endParaRPr lang="pt-BR" altLang="zh-CN" sz="1200" b="1" baseline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="1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  <a:r>
                        <a:rPr lang="pt-BR" altLang="zh-CN" sz="1200" b="1" baseline="30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o</a:t>
                      </a:r>
                      <a:r>
                        <a:rPr lang="pt-BR" altLang="zh-CN" sz="1200" b="1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QUADRIMESTRE</a:t>
                      </a:r>
                      <a:endParaRPr lang="pt-BR" altLang="zh-CN" sz="1200" b="1" baseline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="1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3º QUADRIMESTRE</a:t>
                      </a:r>
                      <a:endParaRPr lang="pt-BR" altLang="zh-CN" sz="1200" b="1" baseline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34340">
                <a:tc rowSpan="5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just">
                        <a:buSzTx/>
                        <a:buNone/>
                      </a:pPr>
                      <a:endParaRPr lang="pt-BR" altLang="en-US" sz="1200" b="1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</a:endParaRPr>
                    </a:p>
                    <a:p>
                      <a:pPr lvl="0" algn="just">
                        <a:buSzTx/>
                        <a:buNone/>
                      </a:pPr>
                      <a:endParaRPr lang="pt-BR" altLang="en-US" sz="1200" b="1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</a:endParaRPr>
                    </a:p>
                    <a:p>
                      <a:pPr lvl="0" algn="just">
                        <a:buSzTx/>
                        <a:buNone/>
                      </a:pPr>
                      <a:endParaRPr lang="pt-BR" altLang="en-US" sz="1200" b="1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</a:endParaRPr>
                    </a:p>
                    <a:p>
                      <a:pPr lvl="0" algn="just">
                        <a:buSzTx/>
                        <a:buNone/>
                      </a:pPr>
                      <a:r>
                        <a:rPr lang="pt-BR" altLang="en-US" sz="1200" b="1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</a:rPr>
                        <a:t>Dispensação de Material Hospitalar</a:t>
                      </a:r>
                      <a:endParaRPr lang="pt-BR" altLang="en-US" sz="1200" b="1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just">
                        <a:buSzTx/>
                        <a:buNone/>
                      </a:pPr>
                      <a:r>
                        <a:rPr lang="pt-BR" altLang="en-US" sz="12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  <a:sym typeface="SimSun" panose="02010600030101010101" pitchFamily="2" charset="-122"/>
                        </a:rPr>
                        <a:t>Sonda Foley</a:t>
                      </a:r>
                      <a:endParaRPr lang="pt-BR" altLang="en-US" sz="1200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  <a:sym typeface="SimSun" panose="02010600030101010101" pitchFamily="2" charset="-122"/>
                      </a:endParaRPr>
                    </a:p>
                    <a:p>
                      <a:pPr lvl="0" algn="just">
                        <a:buSzTx/>
                        <a:buNone/>
                      </a:pPr>
                      <a:endParaRPr lang="pt-BR" altLang="en-US" sz="1200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  <a:sym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50 unid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57 unid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77 unidades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47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just">
                        <a:buSzTx/>
                        <a:buNone/>
                      </a:pPr>
                      <a:r>
                        <a:rPr lang="pt-BR" altLang="zh-CN" sz="12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  <a:sym typeface="SimSun" panose="02010600030101010101" pitchFamily="2" charset="-122"/>
                        </a:rPr>
                        <a:t>Bolsas Coletoras (urina)</a:t>
                      </a:r>
                      <a:endParaRPr lang="pt-BR" altLang="zh-CN" sz="1200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  <a:sym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54 unid</a:t>
                      </a:r>
                      <a:endParaRPr lang="pt-BR" altLang="zh-CN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99 unid</a:t>
                      </a:r>
                      <a:endParaRPr lang="pt-BR" altLang="zh-CN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89 unidades</a:t>
                      </a:r>
                      <a:endParaRPr lang="pt-BR" altLang="zh-CN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47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just">
                        <a:buSzTx/>
                        <a:buNone/>
                      </a:pPr>
                      <a:r>
                        <a:rPr lang="pt-BR" altLang="zh-CN" sz="12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  <a:sym typeface="SimSun" panose="02010600030101010101" pitchFamily="2" charset="-122"/>
                        </a:rPr>
                        <a:t>Dispositivo Urinário (uripen) </a:t>
                      </a:r>
                      <a:endParaRPr lang="pt-BR" altLang="zh-CN" sz="1200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  <a:sym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10 unid</a:t>
                      </a:r>
                      <a:endParaRPr lang="pt-BR" altLang="zh-CN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93 unid</a:t>
                      </a:r>
                      <a:endParaRPr lang="pt-BR" altLang="zh-CN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90 unidades</a:t>
                      </a:r>
                      <a:endParaRPr lang="pt-BR" altLang="zh-CN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434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just">
                        <a:buSzTx/>
                        <a:buNone/>
                      </a:pPr>
                      <a:r>
                        <a:rPr lang="pt-BR" altLang="en-US" sz="12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  <a:sym typeface="SimSun" panose="02010600030101010101" pitchFamily="2" charset="-122"/>
                        </a:rPr>
                        <a:t>Equipo e frasco de nutrição enteral  </a:t>
                      </a:r>
                      <a:endParaRPr lang="pt-BR" altLang="en-US" sz="1200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  <a:sym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940 frascos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690 equipos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1.240 frascos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1.050 equipos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1.150 frascos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990 equipos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146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just">
                        <a:buSzTx/>
                        <a:buNone/>
                      </a:pPr>
                      <a:r>
                        <a:rPr lang="pt-BR" altLang="en-US" sz="12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  <a:sym typeface="SimSun" panose="02010600030101010101" pitchFamily="2" charset="-122"/>
                        </a:rPr>
                        <a:t>Bota de una</a:t>
                      </a:r>
                      <a:endParaRPr lang="pt-BR" altLang="en-US" sz="1200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  <a:sym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68 unid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52 unid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54 unidades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9890"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just">
                        <a:buSzTx/>
                        <a:buNone/>
                      </a:pPr>
                      <a:r>
                        <a:rPr lang="pt-BR" altLang="zh-CN" sz="1200" b="1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</a:rPr>
                        <a:t>Dispensação de Fraldas Geriátricas e Infantis</a:t>
                      </a:r>
                      <a:endParaRPr lang="pt-BR" altLang="zh-CN" sz="1200" b="1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35.630 unid</a:t>
                      </a:r>
                      <a:endParaRPr lang="pt-BR" altLang="zh-CN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40.536 unid</a:t>
                      </a:r>
                      <a:endParaRPr lang="pt-BR" altLang="zh-CN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40.613 unidades</a:t>
                      </a:r>
                      <a:endParaRPr lang="pt-BR" altLang="zh-CN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880"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just">
                        <a:buSzTx/>
                        <a:buNone/>
                      </a:pPr>
                      <a:r>
                        <a:rPr lang="pt-BR" altLang="zh-CN" sz="1200" b="1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</a:rPr>
                        <a:t>Dispensação Auxílio Leite</a:t>
                      </a:r>
                      <a:endParaRPr lang="pt-BR" altLang="zh-CN" sz="1200" b="1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100kg (10 crianças)</a:t>
                      </a:r>
                      <a:endParaRPr lang="pt-BR" altLang="zh-CN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108,4 Kg (10 crianças)</a:t>
                      </a:r>
                      <a:endParaRPr lang="pt-BR" altLang="zh-CN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40 Kg (9 crianças)</a:t>
                      </a:r>
                      <a:endParaRPr lang="pt-BR" altLang="zh-CN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640"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just">
                        <a:buSzTx/>
                        <a:buNone/>
                      </a:pPr>
                      <a:r>
                        <a:rPr lang="pt-BR" altLang="en-US" sz="1200" b="1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</a:rPr>
                        <a:t>Pedidos de Auxílio Exame</a:t>
                      </a:r>
                      <a:endParaRPr lang="pt-BR" altLang="en-US" sz="1200" b="1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___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___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___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275">
                <a:tc gridSpan="2">
                  <a:txBody>
                    <a:bodyPr/>
                    <a:p>
                      <a:pPr lvl="0" algn="just">
                        <a:buSzTx/>
                        <a:buNone/>
                      </a:pPr>
                      <a:r>
                        <a:rPr lang="pt-BR" altLang="en-US" sz="12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  <a:sym typeface="+mn-ea"/>
                        </a:rPr>
                        <a:t>Auxílio Óculos</a:t>
                      </a:r>
                      <a:endParaRPr lang="pt-BR" altLang="en-US" sz="1200" b="1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___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____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___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640">
                <a:tc gridSpan="2">
                  <a:txBody>
                    <a:bodyPr/>
                    <a:p>
                      <a:pPr lvl="0" algn="just">
                        <a:buSzTx/>
                        <a:buNone/>
                      </a:pPr>
                      <a:r>
                        <a:rPr lang="pt-BR" altLang="zh-CN" sz="12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  <a:sym typeface="+mn-ea"/>
                        </a:rPr>
                        <a:t>Pedidos de Auxílio Medicamentos</a:t>
                      </a:r>
                      <a:endParaRPr lang="pt-BR" altLang="en-US" sz="1200" b="1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55 pacientes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72 pacientes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73 pacientes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275">
                <a:tc gridSpan="2">
                  <a:txBody>
                    <a:bodyPr/>
                    <a:p>
                      <a:pPr lvl="0" algn="just">
                        <a:buSzTx/>
                        <a:buNone/>
                      </a:pPr>
                      <a:r>
                        <a:rPr lang="pt-BR" altLang="en-US" sz="1200" b="1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</a:rPr>
                        <a:t>Empréstimo Muletas</a:t>
                      </a:r>
                      <a:endParaRPr lang="pt-BR" altLang="en-US" sz="1200" b="1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21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19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28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05">
                <a:tc gridSpan="2">
                  <a:txBody>
                    <a:bodyPr/>
                    <a:p>
                      <a:pPr lvl="0" algn="just">
                        <a:buSzTx/>
                        <a:buNone/>
                      </a:pPr>
                      <a:r>
                        <a:rPr lang="pt-BR" altLang="en-US" sz="1200" b="1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</a:rPr>
                        <a:t>Empréstimo Cadeiras de Rodas</a:t>
                      </a:r>
                      <a:endParaRPr lang="pt-BR" altLang="en-US" sz="1200" b="1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16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14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20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275">
                <a:tc gridSpan="2">
                  <a:txBody>
                    <a:bodyPr/>
                    <a:p>
                      <a:pPr lvl="0" algn="just">
                        <a:buSzTx/>
                        <a:buNone/>
                      </a:pPr>
                      <a:r>
                        <a:rPr lang="pt-BR" altLang="en-US" sz="1200" b="1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</a:rPr>
                        <a:t>Empréstimo Cadeira de Banho</a:t>
                      </a:r>
                      <a:endParaRPr lang="pt-BR" altLang="en-US" sz="1200" b="1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12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09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11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640">
                <a:tc gridSpan="2">
                  <a:txBody>
                    <a:bodyPr/>
                    <a:p>
                      <a:pPr lvl="0" algn="just">
                        <a:buSzTx/>
                        <a:buNone/>
                      </a:pPr>
                      <a:r>
                        <a:rPr lang="pt-BR" altLang="en-US" sz="1200" b="1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</a:rPr>
                        <a:t>Empréstimo Andador</a:t>
                      </a:r>
                      <a:endParaRPr lang="pt-BR" altLang="en-US" sz="1200" b="1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07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07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09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275">
                <a:tc gridSpan="2">
                  <a:txBody>
                    <a:bodyPr/>
                    <a:p>
                      <a:pPr lvl="0" algn="just">
                        <a:buSzTx/>
                        <a:buNone/>
                      </a:pPr>
                      <a:r>
                        <a:rPr lang="pt-BR" altLang="en-US" sz="1200" b="1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</a:rPr>
                        <a:t>Doação Colchão de Crivo</a:t>
                      </a:r>
                      <a:endParaRPr lang="pt-BR" altLang="en-US" sz="1200" b="1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03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04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04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85" marB="34285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9" name="CustomShape 2"/>
          <p:cNvSpPr/>
          <p:nvPr/>
        </p:nvSpPr>
        <p:spPr>
          <a:xfrm>
            <a:off x="193675" y="5995988"/>
            <a:ext cx="2079625" cy="182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750" b="1" i="0" u="none" strike="noStrike" kern="1200" cap="none" spc="-1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 panose="02020603050405020304"/>
                <a:ea typeface="+mn-ea"/>
                <a:cs typeface="+mn-cs"/>
              </a:rPr>
              <a:t>Fonte: RG System</a:t>
            </a:r>
            <a:endParaRPr kumimoji="0" lang="pt-BR" sz="1350" b="0" i="0" u="none" strike="noStrike" kern="1200" cap="none" spc="-1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</p:txBody>
      </p:sp>
      <p:sp>
        <p:nvSpPr>
          <p:cNvPr id="2" name="Caixa de Texto 1"/>
          <p:cNvSpPr txBox="1"/>
          <p:nvPr/>
        </p:nvSpPr>
        <p:spPr>
          <a:xfrm>
            <a:off x="2924175" y="101600"/>
            <a:ext cx="41960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R="0" algn="ctr" defTabSz="914400" fontAlgn="auto">
              <a:buClrTx/>
              <a:buSzTx/>
              <a:buFontTx/>
              <a:defRPr/>
            </a:pPr>
            <a:r>
              <a:rPr lang="pt-BR" sz="3600" b="1" spc="-1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+mj-lt"/>
                <a:ea typeface="+mn-ea"/>
                <a:cs typeface="+mn-cs"/>
                <a:sym typeface="+mn-ea"/>
              </a:rPr>
              <a:t>Assistência Social</a:t>
            </a:r>
            <a:endParaRPr lang="pt-BR" altLang="en-US" sz="3600" b="1" spc="-1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+mj-lt"/>
              <a:ea typeface="+mn-ea"/>
              <a:sym typeface="+mn-ea"/>
            </a:endParaRPr>
          </a:p>
        </p:txBody>
      </p:sp>
      <p:graphicFrame>
        <p:nvGraphicFramePr>
          <p:cNvPr id="3" name="Tabela 2"/>
          <p:cNvGraphicFramePr/>
          <p:nvPr/>
        </p:nvGraphicFramePr>
        <p:xfrm>
          <a:off x="193675" y="1497013"/>
          <a:ext cx="8661400" cy="3533775"/>
        </p:xfrm>
        <a:graphic>
          <a:graphicData uri="http://schemas.openxmlformats.org/drawingml/2006/table">
            <a:tbl>
              <a:tblPr/>
              <a:tblGrid>
                <a:gridCol w="2576195"/>
                <a:gridCol w="1995170"/>
                <a:gridCol w="2072005"/>
                <a:gridCol w="2018030"/>
              </a:tblGrid>
              <a:tr h="883285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="1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sym typeface="SimSun" panose="02010600030101010101" pitchFamily="2" charset="-122"/>
                        </a:rPr>
                        <a:t>AÇÃO PROGRAMADA</a:t>
                      </a:r>
                      <a:endParaRPr lang="pt-BR" altLang="zh-CN" sz="1200" baseline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  <a:sym typeface="SimSun" panose="02010600030101010101" pitchFamily="2" charset="-122"/>
                      </a:endParaRPr>
                    </a:p>
                    <a:p>
                      <a:pPr lvl="0" algn="ctr">
                        <a:buSzTx/>
                        <a:buNone/>
                      </a:pPr>
                      <a:r>
                        <a:rPr lang="pt-BR" altLang="zh-CN" sz="1200" b="1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sym typeface="SimSun" panose="02010600030101010101" pitchFamily="2" charset="-122"/>
                        </a:rPr>
                        <a:t>ANUAL</a:t>
                      </a:r>
                      <a:endParaRPr lang="pt-BR" altLang="zh-CN" sz="1200" baseline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  <a:sym typeface="SimSun" panose="02010600030101010101" pitchFamily="2" charset="-122"/>
                      </a:endParaRPr>
                    </a:p>
                    <a:p>
                      <a:pPr lvl="0" algn="ctr">
                        <a:buSzTx/>
                        <a:buNone/>
                      </a:pPr>
                      <a:endParaRPr lang="pt-BR" altLang="zh-CN" sz="1200" baseline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  <a:sym typeface="SimSun" panose="02010600030101010101" pitchFamily="2" charset="-122"/>
                      </a:endParaRPr>
                    </a:p>
                  </a:txBody>
                  <a:tcPr marL="38340" marR="38340" marT="34290" marB="3429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="1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sym typeface="SimSun" panose="02010600030101010101" pitchFamily="2" charset="-122"/>
                        </a:rPr>
                        <a:t>1</a:t>
                      </a:r>
                      <a:r>
                        <a:rPr lang="pt-BR" altLang="zh-CN" sz="1200" b="1" baseline="30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sym typeface="SimSun" panose="02010600030101010101" pitchFamily="2" charset="-122"/>
                        </a:rPr>
                        <a:t>o</a:t>
                      </a:r>
                      <a:r>
                        <a:rPr lang="pt-BR" altLang="zh-CN" sz="1200" b="1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sym typeface="SimSun" panose="02010600030101010101" pitchFamily="2" charset="-122"/>
                        </a:rPr>
                        <a:t> QUADRIMESTRE</a:t>
                      </a:r>
                      <a:endParaRPr lang="pt-BR" altLang="zh-CN" sz="1200" b="1" baseline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  <a:sym typeface="SimSun" panose="02010600030101010101" pitchFamily="2" charset="-122"/>
                      </a:endParaRPr>
                    </a:p>
                  </a:txBody>
                  <a:tcPr marL="38340" marR="38340" marT="34290" marB="3429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="1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  <a:r>
                        <a:rPr lang="pt-BR" altLang="zh-CN" sz="1200" b="1" baseline="30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o</a:t>
                      </a:r>
                      <a:r>
                        <a:rPr lang="pt-BR" altLang="zh-CN" sz="1200" b="1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QUADRIMESTRE</a:t>
                      </a:r>
                      <a:endParaRPr lang="pt-BR" altLang="zh-CN" sz="1200" b="1" baseline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90" marB="3429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200" b="1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3º QUADRIMESTRE</a:t>
                      </a:r>
                      <a:endParaRPr lang="pt-BR" altLang="zh-CN" sz="1200" b="1" baseline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90" marB="3429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883285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="1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</a:rPr>
                        <a:t>Consulta de profissional de Nivel Superior na Atenção Básica (Assistente Social)</a:t>
                      </a:r>
                      <a:endParaRPr lang="pt-BR" altLang="en-US" sz="1200" b="1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90" marB="3429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727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852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872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83285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="1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</a:rPr>
                        <a:t>Assistência Domiciliar por Equipe Multiprofissional na Atenção Especializada </a:t>
                      </a:r>
                      <a:endParaRPr lang="pt-BR" altLang="en-US" sz="1200" b="1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90" marB="3429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____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____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____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83285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="1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SimSun" panose="02010600030101010101" pitchFamily="2" charset="-122"/>
                        </a:rPr>
                        <a:t>Visita Domiciliar por Profissional de Nível Superior</a:t>
                      </a:r>
                      <a:endParaRPr lang="pt-BR" altLang="en-US" sz="1200" b="1" baseline="0" dirty="0">
                        <a:solidFill>
                          <a:srgbClr val="000000"/>
                        </a:solidFill>
                        <a:latin typeface="Arial Narrow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90" marB="34290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26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60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8340" marR="38340"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Hei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en-US" sz="1200" baseline="0" dirty="0"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58</a:t>
                      </a:r>
                      <a:endParaRPr lang="pt-BR" altLang="en-US" sz="1200" baseline="0" dirty="0"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3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pt-BR" altLang="en-US" dirty="0"/>
              <a:t>Covid</a:t>
            </a:r>
            <a:endParaRPr lang="pt-BR" altLang="en-US" dirty="0"/>
          </a:p>
        </p:txBody>
      </p:sp>
      <p:sp>
        <p:nvSpPr>
          <p:cNvPr id="59394" name="Espaço Reservado para Conteúdo 3"/>
          <p:cNvSpPr>
            <a:spLocks noGrp="1"/>
          </p:cNvSpPr>
          <p:nvPr>
            <p:ph idx="1"/>
          </p:nvPr>
        </p:nvSpPr>
        <p:spPr>
          <a:xfrm>
            <a:off x="395288" y="1268413"/>
            <a:ext cx="8528050" cy="5060950"/>
          </a:xfrm>
          <a:ln/>
        </p:spPr>
        <p:txBody>
          <a:bodyPr vert="horz" wrap="square" lIns="91440" tIns="45720" rIns="91440" bIns="45720" anchor="t"/>
          <a:p>
            <a:pPr algn="just" eaLnBrk="1" hangingPunct="1"/>
            <a:r>
              <a:rPr lang="pt-BR" altLang="en-US" dirty="0"/>
              <a:t> A doença foi reconhecida pela Organização Mundial de Saúde (OMS) em 12 de janeiro de 2020.</a:t>
            </a:r>
            <a:endParaRPr lang="pt-BR" altLang="en-US" dirty="0"/>
          </a:p>
          <a:p>
            <a:pPr algn="just" eaLnBrk="1" hangingPunct="1"/>
            <a:r>
              <a:rPr lang="pt-BR" altLang="en-US" dirty="0"/>
              <a:t>O primeiro caso da doença foi reconhecido na China em 31 de dezembro de 2019.</a:t>
            </a:r>
            <a:endParaRPr lang="pt-BR" altLang="en-US" dirty="0"/>
          </a:p>
          <a:p>
            <a:pPr algn="just" eaLnBrk="1" hangingPunct="1"/>
            <a:r>
              <a:rPr lang="pt-BR" altLang="en-US" dirty="0"/>
              <a:t> No Brasil, os primeiros casos da doença foram notificados em fevereiro de 2020, no Espírito Santo em 05 de março de 2020 e em Santa Maria de Jetibá em 05 de abril  de 2020. </a:t>
            </a:r>
            <a:endParaRPr lang="pt-B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3999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42" name="CaixaDeTexto 6"/>
          <p:cNvSpPr txBox="1"/>
          <p:nvPr/>
        </p:nvSpPr>
        <p:spPr>
          <a:xfrm>
            <a:off x="611188" y="6283325"/>
            <a:ext cx="2051050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pt-BR" altLang="pt-BR" sz="1000" dirty="0">
                <a:latin typeface="Arial" panose="020B0604020202020204" pitchFamily="34" charset="0"/>
              </a:rPr>
              <a:t>Vacinação iniciou em 20/01/2021</a:t>
            </a:r>
            <a:endParaRPr lang="pt-BR" altLang="pt-BR" sz="1000" dirty="0">
              <a:latin typeface="Arial" panose="020B0604020202020204" pitchFamily="34" charset="0"/>
            </a:endParaRPr>
          </a:p>
        </p:txBody>
      </p:sp>
      <p:graphicFrame>
        <p:nvGraphicFramePr>
          <p:cNvPr id="61443" name="Objeto 4"/>
          <p:cNvGraphicFramePr/>
          <p:nvPr/>
        </p:nvGraphicFramePr>
        <p:xfrm>
          <a:off x="1349375" y="1004888"/>
          <a:ext cx="6445250" cy="484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6438900" imgH="4848225" progId="excel.sheet.8">
                  <p:embed/>
                </p:oleObj>
              </mc:Choice>
              <mc:Fallback>
                <p:oleObj name="" r:id="rId1" imgW="6438900" imgH="4848225" progId="excel.sheet.8">
                  <p:embed/>
                  <p:pic>
                    <p:nvPicPr>
                      <p:cNvPr id="0" name="Imagem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349375" y="1004888"/>
                        <a:ext cx="6445250" cy="4848225"/>
                      </a:xfrm>
                      <a:prstGeom prst="rect">
                        <a:avLst/>
                      </a:prstGeom>
                      <a:noFill/>
                      <a:ln w="38100" cap="flat" cmpd="sng">
                        <a:solidFill>
                          <a:schemeClr val="bg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 de Texto 2"/>
          <p:cNvSpPr txBox="1"/>
          <p:nvPr/>
        </p:nvSpPr>
        <p:spPr>
          <a:xfrm>
            <a:off x="4469101" y="23494"/>
            <a:ext cx="4212590" cy="119888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pt-BR" altLang="pt-BR" sz="3600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  <a:sym typeface="+mn-ea"/>
              </a:rPr>
              <a:t>Vacinação Covid 19</a:t>
            </a:r>
            <a:br>
              <a:rPr lang="pt-BR" altLang="pt-BR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</a:br>
            <a:endParaRPr lang="pt-BR" altLang="pt-BR" sz="3600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5" name="Título 3"/>
          <p:cNvSpPr>
            <a:spLocks noGrp="1"/>
          </p:cNvSpPr>
          <p:nvPr>
            <p:ph type="title" idx="4294967295"/>
          </p:nvPr>
        </p:nvSpPr>
        <p:spPr>
          <a:xfrm>
            <a:off x="1376363" y="274638"/>
            <a:ext cx="6853237" cy="450850"/>
          </a:xfrm>
          <a:ln/>
        </p:spPr>
        <p:txBody>
          <a:bodyPr vert="horz" wrap="square" lIns="91440" tIns="45720" rIns="91440" bIns="45720" anchor="ctr"/>
          <a:p>
            <a:pPr algn="ctr" eaLnBrk="1" hangingPunct="1"/>
            <a:r>
              <a:rPr lang="pt-BR" altLang="en-US" sz="2000" dirty="0"/>
              <a:t>Numero de Casos Notificados  e Confirmado de Coronavírus  2022</a:t>
            </a:r>
            <a:endParaRPr lang="pt-BR" altLang="en-US" sz="2000" dirty="0"/>
          </a:p>
        </p:txBody>
      </p:sp>
      <p:sp>
        <p:nvSpPr>
          <p:cNvPr id="62466" name="Caixa de Texto 2"/>
          <p:cNvSpPr txBox="1"/>
          <p:nvPr/>
        </p:nvSpPr>
        <p:spPr>
          <a:xfrm>
            <a:off x="539750" y="6453188"/>
            <a:ext cx="1416050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pt-BR" altLang="en-US" sz="1000">
                <a:latin typeface="Arial" panose="020B0604020202020204" pitchFamily="34" charset="0"/>
              </a:rPr>
              <a:t>Fonte:Vig. Covid/PEC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/>
          <p:nvPr/>
        </p:nvGraphicFramePr>
        <p:xfrm>
          <a:off x="626745" y="1995170"/>
          <a:ext cx="8215630" cy="1236345"/>
        </p:xfrm>
        <a:graphic>
          <a:graphicData uri="http://schemas.openxmlformats.org/drawingml/2006/table">
            <a:tbl>
              <a:tblPr firstRow="1">
                <a:tableStyleId>{69C7853C-536D-4A76-A0AE-DD22124D55A5}</a:tableStyleId>
              </a:tblPr>
              <a:tblGrid>
                <a:gridCol w="1772920"/>
                <a:gridCol w="2236470"/>
                <a:gridCol w="2107565"/>
                <a:gridCol w="2098675"/>
              </a:tblGrid>
              <a:tr h="369570">
                <a:tc>
                  <a:txBody>
                    <a:bodyPr/>
                    <a:p>
                      <a:pPr>
                        <a:buNone/>
                      </a:pP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>
                          <a:solidFill>
                            <a:schemeClr val="tx1"/>
                          </a:solidFill>
                        </a:rPr>
                        <a:t>1º </a:t>
                      </a: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quadrimestre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2º Quadrimestre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3º Quadrimestre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</a:tr>
              <a:tr h="4330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Notificado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10.210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7.064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2.252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</a:tr>
              <a:tr h="433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Confirmado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2.540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1.895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598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/>
          <p:nvPr/>
        </p:nvGraphicFramePr>
        <p:xfrm>
          <a:off x="626745" y="3732490"/>
          <a:ext cx="8215630" cy="1787525"/>
        </p:xfrm>
        <a:graphic>
          <a:graphicData uri="http://schemas.openxmlformats.org/drawingml/2006/table">
            <a:tbl>
              <a:tblPr firstRow="1">
                <a:tableStyleId>{69C7853C-536D-4A76-A0AE-DD22124D55A5}</a:tableStyleId>
              </a:tblPr>
              <a:tblGrid>
                <a:gridCol w="1772920"/>
                <a:gridCol w="2236470"/>
                <a:gridCol w="2107565"/>
                <a:gridCol w="2098675"/>
              </a:tblGrid>
              <a:tr h="507365">
                <a:tc>
                  <a:txBody>
                    <a:bodyPr/>
                    <a:p>
                      <a:pPr>
                        <a:buNone/>
                      </a:pP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>
                          <a:solidFill>
                            <a:schemeClr val="tx1"/>
                          </a:solidFill>
                        </a:rPr>
                        <a:t>1º </a:t>
                      </a: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quadrimestre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2º Quadrimestre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3º Quadrimestre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</a:tr>
              <a:tr h="4330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Testes Realizados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11.909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6.143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2.245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</a:tr>
              <a:tr h="433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Atendimentos Médicos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1.304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985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189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FDFE">
                <a:alpha val="100000"/>
              </a:srgbClr>
            </a:gs>
            <a:gs pos="19000">
              <a:srgbClr val="FCFDFE">
                <a:alpha val="100000"/>
              </a:srgbClr>
            </a:gs>
            <a:gs pos="74001">
              <a:srgbClr val="E0F1F2">
                <a:alpha val="100000"/>
              </a:srgbClr>
            </a:gs>
            <a:gs pos="83000">
              <a:srgbClr val="E0F1F2">
                <a:alpha val="100000"/>
              </a:srgbClr>
            </a:gs>
            <a:gs pos="100000">
              <a:srgbClr val="EBF6F7">
                <a:alpha val="100000"/>
              </a:srgbClr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63490" name="Título 3"/>
          <p:cNvSpPr>
            <a:spLocks noGrp="1"/>
          </p:cNvSpPr>
          <p:nvPr>
            <p:ph type="title" idx="4294967295"/>
          </p:nvPr>
        </p:nvSpPr>
        <p:spPr>
          <a:xfrm>
            <a:off x="1289050" y="23813"/>
            <a:ext cx="7754938" cy="771525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pt-BR" altLang="en-US" sz="2400" dirty="0"/>
              <a:t>Número de casos confirmado de COVID-19, no período de 01 de Janeiro de 2021 a 31 de DEZEMBRO de 2022. </a:t>
            </a:r>
            <a:endParaRPr lang="pt-BR" altLang="en-US" sz="2400" dirty="0"/>
          </a:p>
        </p:txBody>
      </p:sp>
      <p:sp>
        <p:nvSpPr>
          <p:cNvPr id="63491" name="Caixa de Texto 2"/>
          <p:cNvSpPr txBox="1"/>
          <p:nvPr/>
        </p:nvSpPr>
        <p:spPr>
          <a:xfrm>
            <a:off x="539750" y="6453188"/>
            <a:ext cx="1120775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pt-BR" altLang="en-US" sz="1000">
                <a:latin typeface="Arial" panose="020B0604020202020204" pitchFamily="34" charset="0"/>
              </a:rPr>
              <a:t>Fonte:Vig. Covid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graphicFrame>
        <p:nvGraphicFramePr>
          <p:cNvPr id="3" name="Gráfico 2"/>
          <p:cNvGraphicFramePr/>
          <p:nvPr/>
        </p:nvGraphicFramePr>
        <p:xfrm>
          <a:off x="479419" y="1512570"/>
          <a:ext cx="8118475" cy="4093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4513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pt-BR" altLang="en-US" sz="2000" dirty="0">
                <a:solidFill>
                  <a:srgbClr val="FF0000"/>
                </a:solidFill>
              </a:rPr>
              <a:t>Numero de Óbitos Covid-19</a:t>
            </a:r>
            <a:br>
              <a:rPr lang="pt-BR" altLang="en-US" sz="2000" dirty="0">
                <a:solidFill>
                  <a:srgbClr val="FF0000"/>
                </a:solidFill>
              </a:rPr>
            </a:br>
            <a:r>
              <a:rPr lang="pt-BR" altLang="en-US" sz="2000" dirty="0">
                <a:solidFill>
                  <a:srgbClr val="FF0000"/>
                </a:solidFill>
              </a:rPr>
              <a:t>01 de Janeiro de 2021 a 31 de Dezembro 2022</a:t>
            </a:r>
            <a:endParaRPr lang="pt-BR" altLang="en-US" sz="2000" dirty="0">
              <a:solidFill>
                <a:srgbClr val="FF0000"/>
              </a:solidFill>
            </a:endParaRPr>
          </a:p>
        </p:txBody>
      </p:sp>
      <p:sp>
        <p:nvSpPr>
          <p:cNvPr id="64514" name="Caixa de Texto 1"/>
          <p:cNvSpPr txBox="1"/>
          <p:nvPr/>
        </p:nvSpPr>
        <p:spPr>
          <a:xfrm>
            <a:off x="539750" y="6453188"/>
            <a:ext cx="1120775" cy="2460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pt-BR" altLang="en-US" sz="1000">
                <a:latin typeface="Arial" panose="020B0604020202020204" pitchFamily="34" charset="0"/>
              </a:rPr>
              <a:t>Fonte:Vig. Covid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graphicFrame>
        <p:nvGraphicFramePr>
          <p:cNvPr id="6451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57200" y="1174750"/>
          <a:ext cx="82296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8229600" imgH="4953000" progId="excel.sheet.8">
                  <p:embed/>
                </p:oleObj>
              </mc:Choice>
              <mc:Fallback>
                <p:oleObj name="" r:id="rId1" imgW="8229600" imgH="4953000" progId="excel.sheet.8">
                  <p:embed/>
                  <p:pic>
                    <p:nvPicPr>
                      <p:cNvPr id="0" name="Imagem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57200" y="1174750"/>
                        <a:ext cx="8229600" cy="49530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TextShape 1"/>
          <p:cNvSpPr txBox="1"/>
          <p:nvPr/>
        </p:nvSpPr>
        <p:spPr>
          <a:xfrm>
            <a:off x="1763670" y="0"/>
            <a:ext cx="7066005" cy="9794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pt-BR" altLang="zh-CN" sz="3200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Rede Própria de Serviços de Saúde</a:t>
            </a:r>
            <a:endParaRPr lang="pt-BR" altLang="zh-CN" sz="3200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8434" name="TextShape 2"/>
          <p:cNvSpPr txBox="1"/>
          <p:nvPr/>
        </p:nvSpPr>
        <p:spPr>
          <a:xfrm>
            <a:off x="238125" y="1577975"/>
            <a:ext cx="8667750" cy="43100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 algn="just"/>
            <a:r>
              <a:rPr lang="pt-BR" altLang="zh-CN" sz="1200" b="1" i="1" noProof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      </a:t>
            </a:r>
            <a:r>
              <a:rPr lang="pt-BR" altLang="zh-CN" sz="2400" b="1" i="1" noProof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 </a:t>
            </a:r>
            <a:r>
              <a:rPr lang="pt-BR" altLang="zh-CN" sz="2400" b="1" i="1" noProof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REDE AMBULATORIAL </a:t>
            </a:r>
            <a:endParaRPr lang="pt-BR" altLang="zh-CN" sz="2400" b="1" i="1" noProof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algn="just"/>
            <a:endParaRPr lang="pt-BR" altLang="zh-CN" sz="2400" noProof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Char char="•"/>
            </a:pPr>
            <a:r>
              <a:rPr lang="pt-BR" altLang="zh-CN" sz="2400" noProof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16 Unidades de Saúde com Estratégia Saúde da Família;</a:t>
            </a:r>
            <a:endParaRPr lang="pt-BR" altLang="zh-CN" sz="2400" noProof="1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just">
              <a:buChar char="•"/>
            </a:pPr>
            <a:r>
              <a:rPr lang="pt-BR" altLang="zh-CN" sz="2400" noProof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01 Ambulatório da Mulher;</a:t>
            </a:r>
            <a:endParaRPr lang="pt-BR" altLang="zh-CN" sz="2400" noProof="1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just">
              <a:buChar char="•"/>
            </a:pPr>
            <a:r>
              <a:rPr lang="pt-BR" altLang="zh-CN" sz="2400" noProof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01 CDO – Centro Diagnóstico Ortopédico;</a:t>
            </a:r>
            <a:endParaRPr lang="pt-BR" altLang="zh-CN" sz="2400" noProof="1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just">
              <a:buChar char="•"/>
            </a:pPr>
            <a:r>
              <a:rPr lang="pt-BR" altLang="zh-CN" sz="2400" noProof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01 Centro Municipal de Especialidades;</a:t>
            </a:r>
            <a:endParaRPr lang="pt-BR" altLang="zh-CN" sz="2400" noProof="1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just">
              <a:buChar char="•"/>
            </a:pPr>
            <a:r>
              <a:rPr lang="pt-BR" altLang="zh-CN" sz="2400" noProof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01 CAPS;</a:t>
            </a:r>
            <a:endParaRPr lang="pt-BR" altLang="zh-CN" sz="2400" noProof="1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just">
              <a:buChar char="•"/>
            </a:pPr>
            <a:r>
              <a:rPr lang="pt-BR" altLang="zh-CN" sz="2400" noProof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17 Consultórios Odontológicos;</a:t>
            </a:r>
            <a:endParaRPr lang="pt-BR" altLang="zh-CN" sz="2400" noProof="1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just">
              <a:buChar char="•"/>
            </a:pPr>
            <a:r>
              <a:rPr lang="pt-BR" altLang="zh-CN" sz="2400" noProof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01 Policlínica “Dr. José Carlos Herbest”.</a:t>
            </a:r>
            <a:endParaRPr lang="pt-BR" altLang="zh-CN" sz="2400" noProof="1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  <a:p>
            <a:pPr algn="just"/>
            <a:endParaRPr lang="pt-BR" altLang="zh-CN" sz="2400" noProof="1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  <a:p>
            <a:pPr algn="just"/>
            <a:endParaRPr lang="pt-BR" altLang="zh-CN" sz="1000" noProof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altLang="zh-CN" sz="1000" noProof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Fonte: SECSAU</a:t>
            </a:r>
            <a:endParaRPr lang="pt-BR" altLang="zh-CN" noProof="1">
              <a:solidFill>
                <a:srgbClr val="FF0000"/>
              </a:solidFill>
            </a:endParaRPr>
          </a:p>
          <a:p>
            <a:pPr marL="342900" indent="-342900" algn="just">
              <a:buChar char="•"/>
            </a:pPr>
            <a:endParaRPr lang="pt-BR" altLang="zh-CN" sz="2400" noProof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/>
            <a:r>
              <a:rPr lang="pt-BR" altLang="zh-CN" sz="1600" noProof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 </a:t>
            </a:r>
            <a:endParaRPr lang="pt-BR" altLang="zh-CN" sz="3200" noProof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3" name="TextShape 1"/>
          <p:cNvSpPr txBox="1"/>
          <p:nvPr/>
        </p:nvSpPr>
        <p:spPr>
          <a:xfrm>
            <a:off x="1764010" y="274935"/>
            <a:ext cx="6923426" cy="398801"/>
          </a:xfrm>
          <a:prstGeom prst="rect">
            <a:avLst/>
          </a:prstGeom>
          <a:noFill/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/>
          <a:p>
            <a:pPr marR="0" algn="ctr" defTabSz="914400" fontAlgn="auto">
              <a:buClrTx/>
              <a:buSzTx/>
              <a:buFontTx/>
              <a:defRPr/>
            </a:pPr>
            <a:r>
              <a:rPr kumimoji="0" lang="pt-BR" b="1" kern="1200" cap="none" spc="-1" normalizeH="0" baseline="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+mn-ea"/>
                <a:cs typeface="+mn-cs"/>
              </a:rPr>
              <a:t>CONSELHO MUNICIPAL DE SAÚDE</a:t>
            </a:r>
            <a:endParaRPr kumimoji="0" lang="pt-BR" b="1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2467" name="Tabela 62466"/>
          <p:cNvGraphicFramePr/>
          <p:nvPr/>
        </p:nvGraphicFramePr>
        <p:xfrm>
          <a:off x="622300" y="1506538"/>
          <a:ext cx="8158163" cy="4365625"/>
        </p:xfrm>
        <a:graphic>
          <a:graphicData uri="http://schemas.openxmlformats.org/drawingml/2006/table">
            <a:tbl>
              <a:tblPr/>
              <a:tblGrid>
                <a:gridCol w="1747838"/>
                <a:gridCol w="2233612"/>
                <a:gridCol w="2149475"/>
                <a:gridCol w="2027238"/>
              </a:tblGrid>
              <a:tr h="18145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pt-BR" altLang="zh-CN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REUNIÕES </a:t>
                      </a:r>
                      <a:endParaRPr lang="pt-BR" altLang="zh-CN" sz="14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6600" marR="66600" anchor="ctr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pt-BR" altLang="zh-CN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1º </a:t>
                      </a:r>
                      <a:endParaRPr lang="pt-BR" altLang="zh-CN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pt-BR" altLang="zh-CN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QUADRIMESTRE</a:t>
                      </a:r>
                      <a:endParaRPr lang="pt-BR" altLang="zh-CN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6600" marR="66600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pt-BR" altLang="zh-CN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2º </a:t>
                      </a:r>
                      <a:endParaRPr lang="pt-BR" altLang="zh-CN" sz="14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pt-BR" altLang="zh-CN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QUADRIMESTRE</a:t>
                      </a:r>
                      <a:endParaRPr lang="pt-BR" altLang="zh-CN" sz="14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6600" marR="66600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pt-BR" altLang="zh-CN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3º</a:t>
                      </a:r>
                      <a:endParaRPr lang="pt-BR" altLang="zh-CN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pt-BR" altLang="zh-CN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QUADRIMESTRE</a:t>
                      </a:r>
                      <a:endParaRPr lang="pt-BR" altLang="zh-CN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6600" marR="66600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86487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pt-BR" altLang="zh-CN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Extraordinária</a:t>
                      </a:r>
                      <a:endParaRPr lang="pt-BR" altLang="zh-CN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6600" marR="66600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ts val="1200"/>
                        </a:lnSpc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00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66909" marR="66909" marT="0" marB="0" anchor="ctr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01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68400" marR="6840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ts val="1200"/>
                        </a:lnSpc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01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66909" marR="66909" marT="0" marB="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20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ts val="425"/>
                        </a:lnSpc>
                        <a:buNone/>
                      </a:pPr>
                      <a:r>
                        <a:rPr lang="pt-BR" altLang="zh-CN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Ordinárias</a:t>
                      </a:r>
                      <a:endParaRPr lang="pt-BR" altLang="zh-CN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6600" marR="66600" anchor="ctr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ts val="1200"/>
                        </a:lnSpc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03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66909" marR="66909" marT="0" marB="0" anchor="ctr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02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68400" marR="6840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ts val="1200"/>
                        </a:lnSpc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04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66909" marR="66909" marT="0" marB="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391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pt-BR" altLang="zh-CN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Resoluções</a:t>
                      </a:r>
                      <a:endParaRPr lang="pt-BR" altLang="zh-CN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6600" marR="66600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ts val="1200"/>
                        </a:lnSpc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08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66909" marR="66909" marT="0" marB="0" anchor="ctr">
                    <a:lnL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08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68400" marR="6840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ts val="1200"/>
                        </a:lnSpc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16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66909" marR="66909" marT="0" marB="0" anchor="ctr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08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5568" name="Caixa de Texto 1"/>
          <p:cNvSpPr txBox="1"/>
          <p:nvPr/>
        </p:nvSpPr>
        <p:spPr>
          <a:xfrm>
            <a:off x="539750" y="6453188"/>
            <a:ext cx="1079500" cy="2460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pt-BR" altLang="en-US" sz="1000">
                <a:latin typeface="Arial" panose="020B0604020202020204" pitchFamily="34" charset="0"/>
              </a:rPr>
              <a:t>Secretaria CMS</a:t>
            </a:r>
            <a:endParaRPr lang="pt-BR" altLang="en-US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57" name="Caixa de Texto 1"/>
          <p:cNvSpPr txBox="1"/>
          <p:nvPr/>
        </p:nvSpPr>
        <p:spPr>
          <a:xfrm>
            <a:off x="1332210" y="99060"/>
            <a:ext cx="8024834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  <a:scene3d>
              <a:camera prst="orthographicFront"/>
              <a:lightRig rig="threePt" dir="t"/>
            </a:scene3d>
          </a:bodyPr>
          <a:p>
            <a:r>
              <a:rPr lang="pt-BR" altLang="en-US" b="1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  <a:sym typeface="SimSun" panose="02010600030101010101" pitchFamily="2" charset="-122"/>
              </a:rPr>
              <a:t>INVESTIMENTOS - AMPLIAÇÃO DA REDE FÍSICA E EQUIPAMENTOS</a:t>
            </a:r>
            <a:endParaRPr lang="pt-BR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sym typeface="SimSun" panose="02010600030101010101" pitchFamily="2" charset="-122"/>
            </a:endParaRPr>
          </a:p>
        </p:txBody>
      </p:sp>
      <p:graphicFrame>
        <p:nvGraphicFramePr>
          <p:cNvPr id="2" name="Tabela 1"/>
          <p:cNvGraphicFramePr/>
          <p:nvPr/>
        </p:nvGraphicFramePr>
        <p:xfrm>
          <a:off x="682625" y="1917700"/>
          <a:ext cx="7851775" cy="1643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3995"/>
                <a:gridCol w="2549525"/>
                <a:gridCol w="2548890"/>
              </a:tblGrid>
              <a:tr h="7289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1º Quadrimestre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800">
                          <a:solidFill>
                            <a:schemeClr val="tx1"/>
                          </a:solidFill>
                          <a:sym typeface="+mn-ea"/>
                        </a:rPr>
                        <a:t>2º Quadrimestre</a:t>
                      </a:r>
                      <a:endParaRPr lang="pt-BR" altLang="en-US" sz="180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800">
                          <a:solidFill>
                            <a:schemeClr val="tx1"/>
                          </a:solidFill>
                          <a:sym typeface="+mn-ea"/>
                        </a:rPr>
                        <a:t>3º Quadrimestre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72898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Reforma Unidade de Saúde de São João do Garrafão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>
                          <a:solidFill>
                            <a:schemeClr val="tx1"/>
                          </a:solidFill>
                        </a:rPr>
                        <a:t>Não houve no quadrimestre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pt-BR" altLang="en-US" sz="1800">
                          <a:solidFill>
                            <a:schemeClr val="tx1"/>
                          </a:solidFill>
                          <a:sym typeface="+mn-ea"/>
                        </a:rPr>
                        <a:t>Não houve no quadrimestre</a:t>
                      </a:r>
                      <a:endParaRPr lang="pt-B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86" name="Caixa de Texto 2"/>
          <p:cNvSpPr txBox="1"/>
          <p:nvPr/>
        </p:nvSpPr>
        <p:spPr>
          <a:xfrm>
            <a:off x="763588" y="5972175"/>
            <a:ext cx="7616825" cy="7842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pt-BR" altLang="en-US" sz="750" noProof="1">
                <a:latin typeface="Arial" panose="020B0604020202020204" pitchFamily="34" charset="0"/>
                <a:ea typeface="+mn-ea"/>
                <a:cs typeface="+mn-cs"/>
              </a:rPr>
              <a:t>Fontes:</a:t>
            </a:r>
            <a:endParaRPr lang="pt-BR" altLang="en-US" sz="750" noProof="1">
              <a:latin typeface="Arial" panose="020B0604020202020204" pitchFamily="34" charset="0"/>
              <a:ea typeface="+mn-ea"/>
            </a:endParaRPr>
          </a:p>
          <a:p>
            <a:r>
              <a:rPr lang="pt-BR" altLang="en-US" sz="750" noProof="1">
                <a:latin typeface="Arial" panose="020B0604020202020204" pitchFamily="34" charset="0"/>
                <a:ea typeface="+mn-ea"/>
                <a:cs typeface="+mn-cs"/>
              </a:rPr>
              <a:t>1 - Termo de Convênio nº 02/2021, disponibilizado no portal transparência do município (http://santamariadejetiba-es.portaltp.com.br/consultas/documentos.aspx?id=33).</a:t>
            </a:r>
            <a:endParaRPr lang="pt-BR" altLang="en-US" sz="750" noProof="1">
              <a:latin typeface="Arial" panose="020B0604020202020204" pitchFamily="34" charset="0"/>
              <a:ea typeface="+mn-ea"/>
            </a:endParaRPr>
          </a:p>
          <a:p>
            <a:r>
              <a:rPr lang="pt-BR" altLang="en-US" sz="750" noProof="1">
                <a:latin typeface="Arial" panose="020B0604020202020204" pitchFamily="34" charset="0"/>
                <a:ea typeface="+mn-ea"/>
                <a:cs typeface="+mn-cs"/>
              </a:rPr>
              <a:t>2 - Relatório de pagamentos, disponível no sistema de execução orçamentária de financeira E&amp;L.</a:t>
            </a:r>
            <a:endParaRPr lang="pt-BR" altLang="en-US" sz="750" noProof="1">
              <a:latin typeface="Arial" panose="020B0604020202020204" pitchFamily="34" charset="0"/>
              <a:ea typeface="+mn-ea"/>
            </a:endParaRPr>
          </a:p>
          <a:p>
            <a:endParaRPr lang="pt-BR" altLang="en-US" sz="750" noProof="1">
              <a:latin typeface="Arial" panose="020B0604020202020204" pitchFamily="34" charset="0"/>
              <a:ea typeface="+mn-ea"/>
            </a:endParaRPr>
          </a:p>
          <a:p>
            <a:endParaRPr lang="pt-BR" altLang="en-US" sz="750" noProof="1">
              <a:latin typeface="Arial" panose="020B0604020202020204" pitchFamily="34" charset="0"/>
              <a:ea typeface="+mn-ea"/>
            </a:endParaRPr>
          </a:p>
          <a:p>
            <a:endParaRPr lang="pt-BR" altLang="en-US" sz="750" noProof="1">
              <a:latin typeface="Arial" panose="020B0604020202020204" pitchFamily="34" charset="0"/>
              <a:ea typeface="+mn-ea"/>
            </a:endParaRPr>
          </a:p>
        </p:txBody>
      </p:sp>
      <p:sp>
        <p:nvSpPr>
          <p:cNvPr id="3" name="Título 1"/>
          <p:cNvSpPr>
            <a:spLocks noGrp="1"/>
          </p:cNvSpPr>
          <p:nvPr/>
        </p:nvSpPr>
        <p:spPr>
          <a:xfrm>
            <a:off x="1254759" y="123190"/>
            <a:ext cx="7299325" cy="661670"/>
          </a:xfrm>
          <a:prstGeom prst="rect">
            <a:avLst/>
          </a:prstGeom>
        </p:spPr>
        <p:txBody>
          <a:bodyPr lIns="0" tIns="0" rIns="0" bIns="0" anchor="ctr"/>
          <a:lstStyle>
            <a:lvl1pPr/>
          </a:lstStyle>
          <a:p>
            <a:pPr algn="ctr" fontAlgn="base"/>
            <a:r>
              <a:rPr lang="pt-BR" altLang="en-US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CONTROLE DE REPASSES AO HOSPITAL CONCÓRDIA </a:t>
            </a:r>
            <a:endParaRPr lang="pt-BR" altLang="en-US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539750" y="1190625"/>
          <a:ext cx="8280400" cy="4652963"/>
        </p:xfrm>
        <a:graphic>
          <a:graphicData uri="http://schemas.openxmlformats.org/drawingml/2006/table">
            <a:tbl>
              <a:tblPr/>
              <a:tblGrid>
                <a:gridCol w="2328545"/>
                <a:gridCol w="1821180"/>
                <a:gridCol w="2011045"/>
                <a:gridCol w="2119630"/>
              </a:tblGrid>
              <a:tr h="487680">
                <a:tc>
                  <a:txBody>
                    <a:bodyPr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RECURSOS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1º QUADRIMESTRE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2º QUADRIMESTRE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3º</a:t>
                      </a:r>
                      <a:endParaRPr lang="pt-BR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  <a:p>
                      <a:pPr algn="ctr" fontAlgn="ctr">
                        <a:buNone/>
                      </a:pPr>
                      <a:r>
                        <a:rPr lang="pt-BR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QUADRIMESTRE</a:t>
                      </a:r>
                      <a:endParaRPr lang="pt-BR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44170">
                <a:tc>
                  <a:txBody>
                    <a:bodyPr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SIA/SUS - AIH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  <a:p>
                      <a:pPr algn="ctr" fontAlgn="ctr"/>
                      <a:r>
                        <a:rPr lang="pt-BR" alt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sym typeface="+mn-ea"/>
                        </a:rPr>
                        <a:t>(Convênio 4/2022)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sym typeface="+mn-ea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-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-</a:t>
                      </a:r>
                      <a:endParaRPr lang="pt-B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R$966.061,61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sym typeface="+mn-ea"/>
                        </a:rPr>
                        <a:t>Recursos Próprios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sym typeface="+mn-ea"/>
                      </a:endParaRPr>
                    </a:p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pt-BR" alt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sym typeface="+mn-ea"/>
                        </a:rPr>
                        <a:t>(Convênio 4/2022)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sym typeface="+mn-ea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-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-</a:t>
                      </a:r>
                      <a:endParaRPr lang="pt-B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R$2.020.000,00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3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pt-BR" alt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sym typeface="+mn-ea"/>
                        </a:rPr>
                        <a:t>Recurso Estadual </a:t>
                      </a:r>
                      <a:endParaRPr lang="pt-BR" altLang="en-US" sz="110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sym typeface="+mn-ea"/>
                      </a:endParaRPr>
                    </a:p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pt-BR" alt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sym typeface="+mn-ea"/>
                        </a:rPr>
                        <a:t>(Convênio 5/2022)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sym typeface="+mn-ea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-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-</a:t>
                      </a:r>
                      <a:endParaRPr lang="pt-B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R$590.000,00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60">
                <a:tc>
                  <a:txBody>
                    <a:bodyPr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SIA/SUS - AIH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  <a:p>
                      <a:pPr algn="ctr" fontAlgn="ctr"/>
                      <a:r>
                        <a:rPr lang="pt-BR" alt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sym typeface="+mn-ea"/>
                        </a:rPr>
                        <a:t>(Convênio 2/2021)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sym typeface="+mn-ea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R$837.525,44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R$1.097.194,48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R$0,00 (finalizado)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30"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sym typeface="+mn-ea"/>
                        </a:rPr>
                        <a:t>Recursos Próprios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sym typeface="+mn-ea"/>
                      </a:endParaRPr>
                    </a:p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pt-BR" alt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sym typeface="+mn-ea"/>
                        </a:rPr>
                        <a:t>(Convênio 2/2021)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sym typeface="+mn-ea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R$1.365.000,00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R$2.275.000,00</a:t>
                      </a:r>
                      <a:endParaRPr lang="pt-B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R$0,00 (finalizado)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p>
                      <a:pPr algn="ctr" fontAlgn="ctr"/>
                      <a:r>
                        <a:rPr lang="pt-BR" alt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sym typeface="+mn-ea"/>
                        </a:rPr>
                        <a:t>COVID (via bloco MAC)</a:t>
                      </a:r>
                      <a:endParaRPr lang="pt-BR" altLang="en-US" sz="110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sym typeface="+mn-ea"/>
                      </a:endParaRPr>
                    </a:p>
                    <a:p>
                      <a:pPr algn="ctr" fontAlgn="ctr"/>
                      <a:r>
                        <a:rPr lang="pt-BR" alt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sym typeface="+mn-ea"/>
                        </a:rPr>
                        <a:t>(Convênio 3/2021)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sym typeface="+mn-ea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R$66.000,00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R$0,00 (finalizado)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R$0,00 (finalizado)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30"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sym typeface="+mn-ea"/>
                        </a:rPr>
                        <a:t>Emenda Parlamentar</a:t>
                      </a:r>
                      <a:endParaRPr lang="pt-BR" altLang="en-US" sz="110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sym typeface="+mn-ea"/>
                      </a:endParaRPr>
                    </a:p>
                    <a:p>
                      <a:pPr algn="ctr" fontAlgn="ctr">
                        <a:buNone/>
                      </a:pPr>
                      <a:r>
                        <a:rPr lang="pt-BR" alt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sym typeface="+mn-ea"/>
                        </a:rPr>
                        <a:t>(Convênio 4/2021) 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sym typeface="+mn-ea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R$110.000,00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R$0,00 (finalizado)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R$0,00 (finalizado)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Recurso Estadual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(Convênio 1/2022)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R$120.684,41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R$0,00 (finalizado)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R$0,00 (finalizado)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>
                  <a:txBody>
                    <a:bodyPr/>
                    <a:p>
                      <a:pPr algn="ctr" fontAlgn="ctr"/>
                      <a:r>
                        <a:rPr lang="pt-BR" alt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sym typeface="+mn-ea"/>
                        </a:rPr>
                        <a:t>COVID (via bloco MAC)</a:t>
                      </a:r>
                      <a:endParaRPr lang="pt-BR" altLang="en-US" sz="110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sym typeface="+mn-ea"/>
                      </a:endParaRPr>
                    </a:p>
                    <a:p>
                      <a:pPr algn="ctr" fontAlgn="ctr"/>
                      <a:r>
                        <a:rPr lang="pt-BR" alt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sym typeface="+mn-ea"/>
                        </a:rPr>
                        <a:t>(Convênio 2/2022)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sym typeface="+mn-ea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-</a:t>
                      </a:r>
                      <a:endParaRPr lang="pt-BR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R$51.000,00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R$0,00 (finalizado)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65"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sym typeface="+mn-ea"/>
                        </a:rPr>
                        <a:t>Emenda Parlamentar</a:t>
                      </a:r>
                      <a:endParaRPr lang="pt-BR" altLang="en-US" sz="110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sym typeface="+mn-ea"/>
                      </a:endParaRPr>
                    </a:p>
                    <a:p>
                      <a:pPr algn="ctr" fontAlgn="ctr">
                        <a:buNone/>
                      </a:pPr>
                      <a:r>
                        <a:rPr lang="pt-BR" alt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sym typeface="+mn-ea"/>
                        </a:rPr>
                        <a:t>(Convênio 3/2022) 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sym typeface="+mn-ea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-</a:t>
                      </a:r>
                      <a:endParaRPr lang="pt-BR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R$700.000,00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R$0,00 (finalizado)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35"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Devolução de Glosas de Convênios anteriores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-</a:t>
                      </a:r>
                      <a:endParaRPr lang="pt-BR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R$178.823,54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-</a:t>
                      </a:r>
                      <a:endParaRPr lang="pt-B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TOTAL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R$2.499.209,85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R$4.302.018,02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pt-BR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R$3.576.061,61</a:t>
                      </a:r>
                      <a:endParaRPr lang="pt-BR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23" name="CustomShape 3"/>
          <p:cNvSpPr/>
          <p:nvPr/>
        </p:nvSpPr>
        <p:spPr>
          <a:xfrm>
            <a:off x="2697163" y="6151563"/>
            <a:ext cx="4538663" cy="3635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-1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979613" y="5345113"/>
          <a:ext cx="4105275" cy="284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5275"/>
              </a:tblGrid>
              <a:tr h="28416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>
                          <a:effectLst/>
                        </a:rPr>
                        <a:t>Fonte: https://consultafns.saude.gov.br/#/detalhada/acao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36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8616" name="Caixa de Texto 2"/>
          <p:cNvSpPr txBox="1"/>
          <p:nvPr/>
        </p:nvSpPr>
        <p:spPr>
          <a:xfrm>
            <a:off x="539750" y="6453188"/>
            <a:ext cx="1649413" cy="2460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pt-BR" altLang="en-US" sz="1000">
                <a:latin typeface="Arial" panose="020B0604020202020204" pitchFamily="34" charset="0"/>
              </a:rPr>
              <a:t>Fonte: Finanças/SECSAU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sp>
        <p:nvSpPr>
          <p:cNvPr id="2" name="CustomShape 1"/>
          <p:cNvSpPr/>
          <p:nvPr/>
        </p:nvSpPr>
        <p:spPr>
          <a:xfrm>
            <a:off x="1769110" y="189230"/>
            <a:ext cx="6737350" cy="516255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1800" b="1" i="0" u="none" strike="noStrike" kern="1200" cap="none" spc="-1" normalizeH="0" baseline="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anose="020B0A04020102020204" charset="0"/>
                <a:ea typeface="+mn-ea"/>
                <a:cs typeface="Arial Black" panose="020B0A04020102020204" charset="0"/>
              </a:rPr>
              <a:t>REPASSES DO FUNDO NACIONAL DE SAÚDE NO </a:t>
            </a:r>
            <a:endParaRPr kumimoji="0" lang="pt-BR" sz="18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Arial Black" panose="020B0A04020102020204" charset="0"/>
              <a:ea typeface="+mn-ea"/>
              <a:cs typeface="Arial Black" panose="020B0A0402010202020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1800" b="1" i="0" u="none" strike="noStrike" kern="1200" cap="none" spc="-1" normalizeH="0" baseline="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>
                  <a:solidFill>
                    <a:srgbClr val="FFFFFF"/>
                  </a:solidFill>
                </a:uFill>
                <a:latin typeface="Arial Black" panose="020B0A04020102020204" charset="0"/>
                <a:ea typeface="+mn-ea"/>
                <a:cs typeface="Arial Black" panose="020B0A04020102020204" charset="0"/>
              </a:rPr>
              <a:t>1º , 2°e 3°QUADRIMESTRES DE 2022</a:t>
            </a:r>
            <a:endParaRPr kumimoji="0" lang="pt-BR" sz="1800" b="1" i="0" u="none" strike="noStrike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>
                <a:solidFill>
                  <a:srgbClr val="FFFFFF"/>
                </a:solidFill>
              </a:uFill>
              <a:latin typeface="Arial Black" panose="020B0A04020102020204" charset="0"/>
              <a:ea typeface="+mn-ea"/>
              <a:cs typeface="Arial Black" panose="020B0A04020102020204" charset="0"/>
            </a:endParaRPr>
          </a:p>
        </p:txBody>
      </p:sp>
      <p:graphicFrame>
        <p:nvGraphicFramePr>
          <p:cNvPr id="68618" name="Tabela 68617"/>
          <p:cNvGraphicFramePr/>
          <p:nvPr/>
        </p:nvGraphicFramePr>
        <p:xfrm>
          <a:off x="179388" y="1196975"/>
          <a:ext cx="8680450" cy="4718050"/>
        </p:xfrm>
        <a:graphic>
          <a:graphicData uri="http://schemas.openxmlformats.org/drawingml/2006/table">
            <a:tbl>
              <a:tblPr/>
              <a:tblGrid>
                <a:gridCol w="3460750"/>
                <a:gridCol w="1547813"/>
                <a:gridCol w="1790700"/>
                <a:gridCol w="1881187"/>
              </a:tblGrid>
              <a:tr h="547688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1°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QUADRIMESTRE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2º 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QUADRIMESTRE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3º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QUADRIMESTRE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1837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 1- ASSISTÊNCIA FARMACÊUTICA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  <a:p>
                      <a:pPr lvl="0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1.1 - </a:t>
                      </a:r>
                      <a:r>
                        <a:rPr lang="pt-BR" altLang="zh-CN" sz="1400" b="1" dirty="0">
                          <a:latin typeface="Arial" panose="020B0604020202020204" pitchFamily="34" charset="0"/>
                          <a:sym typeface="SimSun" panose="02010600030101010101" pitchFamily="2" charset="-122"/>
                        </a:rPr>
                        <a:t>COVID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R$96.205,06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_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R$86.188,16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  <a:p>
                      <a:pPr lvl="0" algn="r">
                        <a:buSzTx/>
                        <a:buNone/>
                      </a:pPr>
                      <a:r>
                        <a:rPr lang="pt-BR" altLang="zh-CN" sz="1400" u="sng" dirty="0">
                          <a:latin typeface="Arial" panose="020B0604020202020204" pitchFamily="34" charset="0"/>
                        </a:rPr>
                        <a:t>R$12.813,52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  <a:p>
                      <a:pPr lvl="0" algn="r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R$99.001,68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R$86.188,16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  <a:p>
                      <a:pPr lvl="0" algn="r">
                        <a:buSzTx/>
                        <a:buNone/>
                      </a:pPr>
                      <a:r>
                        <a:rPr lang="pt-BR" altLang="zh-CN" sz="1400" u="sng" dirty="0">
                          <a:latin typeface="Arial" panose="020B0604020202020204" pitchFamily="34" charset="0"/>
                        </a:rPr>
                        <a:t>R$12.813,52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  <a:p>
                      <a:pPr lvl="0" algn="r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R$99.001,68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1838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2- ATENÇÃO BÁSICA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  <a:p>
                      <a:pPr lvl="0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2.1 - EMENDA PARLAMENTAR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R$2.218.113,77</a:t>
                      </a:r>
                      <a:endParaRPr lang="pt-BR" altLang="zh-CN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buSzTx/>
                        <a:buNone/>
                      </a:pPr>
                      <a:r>
                        <a:rPr lang="pt-BR" altLang="zh-CN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_</a:t>
                      </a:r>
                      <a:endParaRPr lang="pt-BR" altLang="zh-CN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R$2.168.512,32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  <a:p>
                      <a:pPr lvl="0" algn="r">
                        <a:buSzTx/>
                        <a:buNone/>
                      </a:pPr>
                      <a:r>
                        <a:rPr lang="pt-BR" altLang="zh-CN" sz="1400" u="sng" dirty="0">
                          <a:latin typeface="Arial" panose="020B0604020202020204" pitchFamily="34" charset="0"/>
                        </a:rPr>
                        <a:t>R$100.000,00</a:t>
                      </a:r>
                      <a:endParaRPr lang="pt-BR" altLang="zh-CN" sz="1400" u="sng" dirty="0">
                        <a:latin typeface="Arial" panose="020B0604020202020204" pitchFamily="34" charset="0"/>
                      </a:endParaRPr>
                    </a:p>
                    <a:p>
                      <a:pPr lvl="0" algn="r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R$2.268.512,32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R$2.294.101,19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_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46150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3- MÉDIA E ALTA COMPLEXIDADE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  <a:p>
                      <a:pPr lvl="0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3.1 - COVID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  <a:p>
                      <a:pPr lvl="0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3.2 - EMENDA PARLAMENTAR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R$1.419.683,00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_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_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R$1.875.467,98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R$10.500,00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  <a:p>
                      <a:pPr lvl="0" algn="r">
                        <a:buSzTx/>
                        <a:buNone/>
                      </a:pPr>
                      <a:r>
                        <a:rPr lang="pt-BR" altLang="zh-CN" sz="1400" u="sng" dirty="0">
                          <a:latin typeface="Arial" panose="020B0604020202020204" pitchFamily="34" charset="0"/>
                        </a:rPr>
                        <a:t>R$200.000,00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  <a:p>
                      <a:pPr lvl="0" algn="r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R$2.085.967,98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R$1.384.083,00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_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  <a:p>
                      <a:pPr lvl="0" algn="ct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_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4. VIGILÂNCIA EM SAÚDE</a:t>
                      </a:r>
                      <a:endParaRPr lang="pt-BR" altLang="zh-CN" sz="14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  <a:sym typeface="SimSun" panose="02010600030101010101" pitchFamily="2" charset="-122"/>
                        </a:rPr>
                        <a:t>R$114.843,47</a:t>
                      </a:r>
                      <a:endParaRPr lang="pt-BR" altLang="zh-CN" sz="1400" dirty="0">
                        <a:latin typeface="Arial" panose="020B0604020202020204" pitchFamily="34" charset="0"/>
                        <a:sym typeface="SimSun" panose="02010600030101010101" pitchFamily="2" charset="-122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R$118.542,45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R$162.528,60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025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5.CORONAVÍRUS (COVID-19)*</a:t>
                      </a:r>
                      <a:endParaRPr lang="pt-BR" altLang="zh-CN" sz="14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0,00</a:t>
                      </a:r>
                      <a:endParaRPr lang="pt-BR" altLang="zh-CN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0,00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0,00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6. GESTÃO DO SUS</a:t>
                      </a:r>
                      <a:endParaRPr lang="pt-BR" altLang="zh-CN" sz="14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0,00</a:t>
                      </a:r>
                      <a:endParaRPr lang="pt-BR" altLang="zh-CN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R$5.238,45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0,00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9112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sym typeface="SimSun" panose="02010600030101010101" pitchFamily="2" charset="-122"/>
                        </a:rPr>
                        <a:t>7. INVESTIMENTO - EMENDA PARLAMENTAR</a:t>
                      </a:r>
                      <a:endParaRPr lang="pt-BR" altLang="zh-CN" sz="14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sym typeface="SimSun" panose="02010600030101010101" pitchFamily="2" charset="-122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0,00</a:t>
                      </a:r>
                      <a:endParaRPr lang="pt-BR" altLang="zh-CN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R$250.000,00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dirty="0">
                          <a:latin typeface="Arial" panose="020B0604020202020204" pitchFamily="34" charset="0"/>
                        </a:rPr>
                        <a:t>0,00</a:t>
                      </a:r>
                      <a:endParaRPr lang="pt-BR" altLang="zh-CN" sz="1400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pt-BR" altLang="zh-CN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TOTAL</a:t>
                      </a:r>
                      <a:endParaRPr lang="pt-BR" altLang="zh-CN" sz="14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R$3.848.845,30</a:t>
                      </a:r>
                      <a:endParaRPr lang="pt-BR" altLang="zh-CN" sz="14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R$4.827.262,88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r">
                        <a:buSzTx/>
                        <a:buNone/>
                      </a:pPr>
                      <a:r>
                        <a:rPr lang="pt-BR" altLang="zh-CN" sz="1400" b="1" dirty="0">
                          <a:latin typeface="Arial" panose="020B0604020202020204" pitchFamily="34" charset="0"/>
                        </a:rPr>
                        <a:t>R$2.215.408,61</a:t>
                      </a:r>
                      <a:endParaRPr lang="pt-BR" altLang="zh-CN" sz="1400" b="1" dirty="0">
                        <a:latin typeface="Arial" panose="020B0604020202020204" pitchFamily="34" charset="0"/>
                      </a:endParaRPr>
                    </a:p>
                  </a:txBody>
                  <a:tcPr marL="29161" marR="29161" marT="45734" marB="45734" anchor="t">
                    <a:lnL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aixa de Texto 2"/>
          <p:cNvSpPr txBox="1"/>
          <p:nvPr/>
        </p:nvSpPr>
        <p:spPr>
          <a:xfrm>
            <a:off x="917257" y="43142"/>
            <a:ext cx="8543925" cy="64516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pPr marR="0" algn="ctr" defTabSz="914400">
              <a:buClrTx/>
              <a:buSzTx/>
              <a:buFontTx/>
              <a:defRPr/>
            </a:pPr>
            <a:r>
              <a:rPr lang="pt-BR" b="1" spc="-1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Times New Roman" panose="02020603050405020304" pitchFamily="18" charset="0"/>
                <a:sym typeface="+mn-ea"/>
              </a:rPr>
              <a:t>PERCENTUAL APLICADO COM RECURSOS PRÓPRIOS EM SAÚDE</a:t>
            </a:r>
            <a:endParaRPr kumimoji="0" lang="pt-BR" b="1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+mn-lt"/>
              <a:ea typeface="+mn-ea"/>
              <a:cs typeface="Times New Roman" panose="02020603050405020304" pitchFamily="18" charset="0"/>
            </a:endParaRPr>
          </a:p>
          <a:p>
            <a:pPr marR="0" algn="ctr" defTabSz="914400">
              <a:buClrTx/>
              <a:buSzTx/>
              <a:buFontTx/>
              <a:defRPr/>
            </a:pPr>
            <a:r>
              <a:rPr lang="pt-BR" b="1" spc="-1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Times New Roman" panose="02020603050405020304" pitchFamily="18" charset="0"/>
                <a:sym typeface="+mn-ea"/>
              </a:rPr>
              <a:t>ACUMULADO ATÉ DEZEMBRO DE 2022</a:t>
            </a:r>
            <a:endParaRPr lang="pt-BR" altLang="en-US" b="1" spc="-1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+mn-lt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63525" y="1268413"/>
          <a:ext cx="8774113" cy="4686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72985"/>
                <a:gridCol w="1400810"/>
              </a:tblGrid>
              <a:tr h="480060">
                <a:tc>
                  <a:txBody>
                    <a:bodyPr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DESCRIÇÃO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VALOR R$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270">
                <a:tc>
                  <a:txBody>
                    <a:bodyPr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Receita de Impostos Líquida ( I 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14.229.957,99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270">
                <a:tc>
                  <a:txBody>
                    <a:bodyPr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Receita de Transferências Constitucionais e Legais ( II 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134.082.480,64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Total de Receitas p/ Apuração da Aplicação ( III ) = I + II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148.312.438,63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270">
                <a:tc>
                  <a:txBody>
                    <a:bodyPr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Receita de Transferências de Recursos do SUS ( IV 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15.032.865,14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40">
                <a:tc>
                  <a:txBody>
                    <a:bodyPr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Outras Receitas </a:t>
                      </a:r>
                      <a:r>
                        <a:rPr lang="pt-BR" sz="1400" u="none" strike="noStrike" dirty="0" smtClean="0">
                          <a:effectLst/>
                        </a:rPr>
                        <a:t>para Financiamento da Saúde </a:t>
                      </a:r>
                      <a:r>
                        <a:rPr lang="pt-BR" sz="1400" u="none" strike="noStrike" dirty="0">
                          <a:effectLst/>
                        </a:rPr>
                        <a:t>( V 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4.424,96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905">
                <a:tc>
                  <a:txBody>
                    <a:bodyPr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Total Receitas Adicionais p/ Financiamento Saúde ( VI ) = IV + V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15.037.290,10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270">
                <a:tc>
                  <a:txBody>
                    <a:bodyPr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Total das Despesas com Saúde - Empenhadas (VIII)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48.964.052,43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40">
                <a:tc>
                  <a:txBody>
                    <a:bodyPr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Total das Despesas com Saúde - Liquidadas (IX)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47.633.765,93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645">
                <a:tc>
                  <a:txBody>
                    <a:bodyPr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Total Despesas com Saúde não Computadas p/ Fins de Apuração- Empenhadas (X)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17.571.772,60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7830">
                <a:tc>
                  <a:txBody>
                    <a:bodyPr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Total Despesas com Saúde não Computadas p/ Fins de Apuração- Liquidadas (XI)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16.715.122,46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805">
                <a:tc>
                  <a:txBody>
                    <a:bodyPr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Total Despesas com Saúde Computadas p/ Fins de Apuração- Empenhadas (XII) = VIII - X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31.392.329,83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890">
                <a:tc>
                  <a:txBody>
                    <a:bodyPr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Total Despesas com Saúde Computadas p/ Fins de Apuração- Liquidadas (XIII) = IX - XI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30.918.643,47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% de Recursos Próprios aplicados em Saúde  -  Liquidado em 2022 (XIV) = (XIII / III)*100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20,85%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220">
                <a:tc>
                  <a:txBody>
                    <a:bodyPr/>
                    <a:p>
                      <a:pPr algn="l" fontAlgn="ctr">
                        <a:buNone/>
                      </a:pPr>
                      <a:r>
                        <a:rPr lang="pt-BR" sz="1400" dirty="0">
                          <a:effectLst/>
                          <a:sym typeface="+mn-ea"/>
                        </a:rPr>
                        <a:t>% de Recursos Próprios aplicados em Saúde - Empenhado em 2022 (XV) = (XII / III)*100</a:t>
                      </a:r>
                      <a:endParaRPr lang="pt-B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r" fontAlgn="ctr">
                        <a:buNone/>
                      </a:pPr>
                      <a:r>
                        <a:rPr lang="pt-BR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21,17%</a:t>
                      </a:r>
                      <a:endParaRPr lang="pt-B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57" name="Caixa de Texto 1"/>
          <p:cNvSpPr txBox="1"/>
          <p:nvPr/>
        </p:nvSpPr>
        <p:spPr>
          <a:xfrm>
            <a:off x="1187450" y="2420938"/>
            <a:ext cx="6646863" cy="20621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pt-BR" altLang="en-US" sz="3200" b="1">
                <a:latin typeface="Arial" panose="020B0604020202020204" pitchFamily="34" charset="0"/>
              </a:rPr>
              <a:t>“Unir - se é um bom começo,</a:t>
            </a:r>
            <a:endParaRPr lang="pt-BR" altLang="en-US" sz="3200" b="1">
              <a:latin typeface="Arial" panose="020B0604020202020204" pitchFamily="34" charset="0"/>
            </a:endParaRPr>
          </a:p>
          <a:p>
            <a:pPr algn="ctr"/>
            <a:r>
              <a:rPr lang="pt-BR" altLang="en-US" sz="3200" b="1">
                <a:latin typeface="Arial" panose="020B0604020202020204" pitchFamily="34" charset="0"/>
              </a:rPr>
              <a:t>manter a união é um progresso,</a:t>
            </a:r>
            <a:endParaRPr lang="pt-BR" altLang="en-US" sz="3200" b="1">
              <a:latin typeface="Arial" panose="020B0604020202020204" pitchFamily="34" charset="0"/>
            </a:endParaRPr>
          </a:p>
          <a:p>
            <a:pPr algn="ctr"/>
            <a:r>
              <a:rPr lang="pt-BR" altLang="en-US" sz="3200" b="1">
                <a:latin typeface="Arial" panose="020B0604020202020204" pitchFamily="34" charset="0"/>
              </a:rPr>
              <a:t>e trabalhar em conjunto é a vitória”</a:t>
            </a:r>
            <a:endParaRPr lang="pt-BR" altLang="en-US" sz="3200" b="1">
              <a:latin typeface="Arial" panose="020B0604020202020204" pitchFamily="34" charset="0"/>
            </a:endParaRPr>
          </a:p>
        </p:txBody>
      </p:sp>
      <p:sp>
        <p:nvSpPr>
          <p:cNvPr id="70658" name="Caixa de Texto 2"/>
          <p:cNvSpPr txBox="1"/>
          <p:nvPr/>
        </p:nvSpPr>
        <p:spPr>
          <a:xfrm>
            <a:off x="6227763" y="5157788"/>
            <a:ext cx="178117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pt-BR" altLang="en-US">
                <a:latin typeface="Arial" panose="020B0604020202020204" pitchFamily="34" charset="0"/>
              </a:rPr>
              <a:t>Henry Ford</a:t>
            </a:r>
            <a:endParaRPr lang="pt-B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TextShape 1"/>
          <p:cNvSpPr txBox="1"/>
          <p:nvPr/>
        </p:nvSpPr>
        <p:spPr>
          <a:xfrm>
            <a:off x="1763713" y="333375"/>
            <a:ext cx="6923087" cy="2159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pt-BR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
</a:t>
            </a:r>
            <a:endParaRPr lang="pt-BR" altLang="zh-CN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314" name="TextShape 2"/>
          <p:cNvSpPr txBox="1"/>
          <p:nvPr/>
        </p:nvSpPr>
        <p:spPr>
          <a:xfrm>
            <a:off x="373063" y="692150"/>
            <a:ext cx="8504237" cy="56784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r>
              <a:rPr lang="pt-BR" altLang="zh-CN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</a:t>
            </a:r>
            <a:endParaRPr lang="pt-BR" altLang="zh-CN" sz="16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pt-BR" altLang="zh-CN" sz="16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altLang="zh-CN" b="1" i="1" dirty="0">
                <a:solidFill>
                  <a:srgbClr val="000000"/>
                </a:solidFill>
                <a:latin typeface="Arial" panose="020B0604020202020204" pitchFamily="34" charset="0"/>
              </a:rPr>
              <a:t>REDE HOSPITALAR </a:t>
            </a:r>
            <a:endParaRPr lang="pt-BR" altLang="zh-CN" b="1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pt-BR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Char char="•"/>
            </a:pPr>
            <a:r>
              <a:rPr lang="pt-BR" altLang="zh-CN" dirty="0">
                <a:solidFill>
                  <a:srgbClr val="000000"/>
                </a:solidFill>
                <a:latin typeface="Arial" panose="020B0604020202020204" pitchFamily="34" charset="0"/>
              </a:rPr>
              <a:t>01 Hospital Geral “Fundação Hospitalar Beneficente Concórdia” </a:t>
            </a:r>
            <a:endParaRPr lang="pt-BR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altLang="zh-CN" dirty="0">
                <a:solidFill>
                  <a:srgbClr val="000000"/>
                </a:solidFill>
                <a:latin typeface="Arial" panose="020B0604020202020204" pitchFamily="34" charset="0"/>
              </a:rPr>
              <a:t>       (Pediatria, Clínica Médica, Clínica Cirúrgica, Obstetrícia,P.S)</a:t>
            </a:r>
            <a:endParaRPr lang="pt-BR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pt-BR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altLang="zh-CN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pt-BR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altLang="zh-CN" b="1" i="1" dirty="0">
                <a:solidFill>
                  <a:srgbClr val="000000"/>
                </a:solidFill>
                <a:latin typeface="Arial" panose="020B0604020202020204" pitchFamily="34" charset="0"/>
              </a:rPr>
              <a:t>REDE COMPLEMENTAR ESPECIALIZADA </a:t>
            </a:r>
            <a:endParaRPr lang="pt-BR" altLang="zh-CN" b="1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pt-BR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Char char="•"/>
            </a:pPr>
            <a:r>
              <a:rPr lang="pt-BR" altLang="zh-CN" dirty="0">
                <a:solidFill>
                  <a:srgbClr val="000000"/>
                </a:solidFill>
                <a:latin typeface="Arial" panose="020B0604020202020204" pitchFamily="34" charset="0"/>
              </a:rPr>
              <a:t>Consórcio CIM - Pedra Azul;</a:t>
            </a:r>
            <a:endParaRPr lang="pt-BR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Char char="•"/>
            </a:pPr>
            <a:r>
              <a:rPr lang="pt-BR" altLang="zh-CN" dirty="0">
                <a:solidFill>
                  <a:srgbClr val="000000"/>
                </a:solidFill>
                <a:latin typeface="Arial" panose="020B0604020202020204" pitchFamily="34" charset="0"/>
              </a:rPr>
              <a:t>Rede Cuidar - Santa Teresa;</a:t>
            </a:r>
            <a:endParaRPr lang="pt-BR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Char char="•"/>
            </a:pPr>
            <a:r>
              <a:rPr lang="pt-BR" altLang="zh-CN" dirty="0">
                <a:solidFill>
                  <a:srgbClr val="000000"/>
                </a:solidFill>
                <a:latin typeface="Arial" panose="020B0604020202020204" pitchFamily="34" charset="0"/>
              </a:rPr>
              <a:t>SM Radiologia - Serviços de Diagnóstico por Imagem: Radiologia (Mamografia);</a:t>
            </a:r>
            <a:endParaRPr lang="pt-BR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Char char="•"/>
            </a:pPr>
            <a:r>
              <a:rPr lang="pt-BR" altLang="zh-CN" dirty="0">
                <a:solidFill>
                  <a:srgbClr val="000000"/>
                </a:solidFill>
                <a:latin typeface="Arial" panose="020B0604020202020204" pitchFamily="34" charset="0"/>
              </a:rPr>
              <a:t>SESA/ES - Consultas e Procedimentos Especializados;</a:t>
            </a:r>
            <a:endParaRPr lang="pt-BR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Char char="•"/>
            </a:pPr>
            <a:r>
              <a:rPr lang="pt-BR" altLang="zh-CN" dirty="0">
                <a:solidFill>
                  <a:srgbClr val="000000"/>
                </a:solidFill>
                <a:latin typeface="Arial" panose="020B0604020202020204" pitchFamily="34" charset="0"/>
              </a:rPr>
              <a:t>Laboratório Ferrari Ltda - Exames de diagnóstico em anatomia patológica e citologia;</a:t>
            </a:r>
            <a:endParaRPr lang="pt-BR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Char char="•"/>
            </a:pPr>
            <a:r>
              <a:rPr lang="pt-BR" altLang="zh-CN" dirty="0">
                <a:solidFill>
                  <a:srgbClr val="000000"/>
                </a:solidFill>
                <a:latin typeface="Arial" panose="020B0604020202020204" pitchFamily="34" charset="0"/>
              </a:rPr>
              <a:t>Laboratório Ferrari Ltda, Espíndula Laboratório de Análises Clínicas Ltda, Laboratório Jetibá Ltda, Laboratório Santa Teresa Ltda – Laboratório Pommern Lab e Laboratorio Erdmann .</a:t>
            </a:r>
            <a:endParaRPr lang="pt-BR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Caixa de Texto 1"/>
          <p:cNvSpPr txBox="1"/>
          <p:nvPr/>
        </p:nvSpPr>
        <p:spPr>
          <a:xfrm>
            <a:off x="179388" y="6237288"/>
            <a:ext cx="1100137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pt-BR" altLang="zh-CN" sz="1000" dirty="0">
                <a:solidFill>
                  <a:srgbClr val="000000"/>
                </a:solidFill>
                <a:latin typeface="Arial" panose="020B0604020202020204" pitchFamily="34" charset="0"/>
              </a:rPr>
              <a:t>Fonte: SECSAU</a:t>
            </a:r>
            <a:endParaRPr lang="pt-BR" altLang="zh-CN" sz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Caixa de Texto 1"/>
          <p:cNvSpPr txBox="1"/>
          <p:nvPr/>
        </p:nvSpPr>
        <p:spPr>
          <a:xfrm>
            <a:off x="1405890" y="170815"/>
            <a:ext cx="738886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280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Rede Contratualizada de Serviços de Saúde</a:t>
            </a:r>
            <a:endParaRPr lang="pt-BR" altLang="en-US" sz="280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3" name="TextShape 1"/>
          <p:cNvSpPr txBox="1"/>
          <p:nvPr/>
        </p:nvSpPr>
        <p:spPr>
          <a:xfrm>
            <a:off x="1235710" y="23494"/>
            <a:ext cx="7918450" cy="10064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R="0" algn="ctr" defTabSz="914400" fontAlgn="auto">
              <a:buClrTx/>
              <a:buSzTx/>
              <a:buFontTx/>
              <a:defRPr/>
            </a:pPr>
            <a:r>
              <a:rPr kumimoji="0" lang="pt-BR" sz="2400" b="1" kern="1200" cap="none" spc="-1" normalizeH="0" baseline="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+mn-ea"/>
                <a:cs typeface="+mn-cs"/>
              </a:rPr>
              <a:t>DIRETRIZ DO MUNICÍPIO NAS ÁREAS PRIORITÁRIAS</a:t>
            </a:r>
            <a:endParaRPr kumimoji="0" lang="pt-BR" sz="2400" b="1" kern="1200" cap="none" spc="-1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62" name="Caixa de Texto 2"/>
          <p:cNvSpPr txBox="1"/>
          <p:nvPr/>
        </p:nvSpPr>
        <p:spPr>
          <a:xfrm>
            <a:off x="900113" y="1281113"/>
            <a:ext cx="7742237" cy="4708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285750" indent="-285750">
              <a:buChar char="•"/>
            </a:pPr>
            <a:r>
              <a:rPr lang="pt-BR" altLang="en-US" sz="2000" dirty="0">
                <a:latin typeface="Arial" panose="020B0604020202020204" pitchFamily="34" charset="0"/>
              </a:rPr>
              <a:t>Aprimoramento da Gestão do SUS	</a:t>
            </a:r>
            <a:endParaRPr lang="pt-BR" altLang="en-US" sz="2000" dirty="0">
              <a:latin typeface="Arial" panose="020B0604020202020204" pitchFamily="34" charset="0"/>
            </a:endParaRPr>
          </a:p>
          <a:p>
            <a:pPr marL="285750" indent="-285750">
              <a:buChar char="•"/>
            </a:pPr>
            <a:endParaRPr lang="pt-BR" altLang="en-US" sz="2000" dirty="0">
              <a:latin typeface="Arial" panose="020B0604020202020204" pitchFamily="34" charset="0"/>
            </a:endParaRPr>
          </a:p>
          <a:p>
            <a:pPr marL="285750" indent="-285750">
              <a:buChar char="•"/>
            </a:pPr>
            <a:r>
              <a:rPr lang="pt-BR" altLang="en-US" sz="2000" dirty="0">
                <a:latin typeface="Arial" panose="020B0604020202020204" pitchFamily="34" charset="0"/>
              </a:rPr>
              <a:t>Promoção e proteção da saúde, prevenção de agravos, diagnóstico, tratamento e manutenção da saúde.	</a:t>
            </a:r>
            <a:endParaRPr lang="pt-BR" altLang="en-US" sz="2000" dirty="0">
              <a:latin typeface="Arial" panose="020B0604020202020204" pitchFamily="34" charset="0"/>
            </a:endParaRPr>
          </a:p>
          <a:p>
            <a:pPr marL="285750" indent="-285750">
              <a:buChar char="•"/>
            </a:pPr>
            <a:endParaRPr lang="pt-BR" altLang="en-US" sz="2000" dirty="0">
              <a:latin typeface="Arial" panose="020B0604020202020204" pitchFamily="34" charset="0"/>
            </a:endParaRPr>
          </a:p>
          <a:p>
            <a:pPr marL="285750" indent="-285750">
              <a:buChar char="•"/>
            </a:pPr>
            <a:r>
              <a:rPr lang="pt-BR" altLang="en-US" sz="2000" dirty="0">
                <a:latin typeface="Arial" panose="020B0604020202020204" pitchFamily="34" charset="0"/>
              </a:rPr>
              <a:t>Aprimorar a assistência aos usuários com condições agudas ou crônicas, que apresentem potencial de instabilização e de complicações de seu estado de saúde.	</a:t>
            </a:r>
            <a:endParaRPr lang="pt-BR" altLang="en-US" sz="2000" dirty="0">
              <a:latin typeface="Arial" panose="020B0604020202020204" pitchFamily="34" charset="0"/>
            </a:endParaRPr>
          </a:p>
          <a:p>
            <a:pPr marL="285750" indent="-285750">
              <a:buChar char="•"/>
            </a:pPr>
            <a:endParaRPr lang="pt-BR" altLang="en-US" sz="2000" dirty="0">
              <a:latin typeface="Arial" panose="020B0604020202020204" pitchFamily="34" charset="0"/>
            </a:endParaRPr>
          </a:p>
          <a:p>
            <a:pPr marL="285750" indent="-285750">
              <a:buChar char="•"/>
            </a:pPr>
            <a:r>
              <a:rPr lang="pt-BR" altLang="en-US" sz="2000" dirty="0">
                <a:latin typeface="Arial" panose="020B0604020202020204" pitchFamily="34" charset="0"/>
              </a:rPr>
              <a:t>Redução dos riscos e agravos à saúde da população, por meio das ações de promoção e vigilância em saúde	</a:t>
            </a:r>
            <a:endParaRPr lang="pt-BR" altLang="en-US" sz="2000" dirty="0">
              <a:latin typeface="Arial" panose="020B0604020202020204" pitchFamily="34" charset="0"/>
            </a:endParaRPr>
          </a:p>
          <a:p>
            <a:pPr marL="285750" indent="-285750">
              <a:buChar char="•"/>
            </a:pPr>
            <a:endParaRPr lang="pt-BR" altLang="en-US" sz="2000" dirty="0">
              <a:latin typeface="Arial" panose="020B0604020202020204" pitchFamily="34" charset="0"/>
            </a:endParaRPr>
          </a:p>
          <a:p>
            <a:pPr marL="285750" indent="-285750">
              <a:buChar char="•"/>
            </a:pPr>
            <a:r>
              <a:rPr lang="pt-BR" altLang="en-US" sz="2000" dirty="0">
                <a:latin typeface="Arial" panose="020B0604020202020204" pitchFamily="34" charset="0"/>
              </a:rPr>
              <a:t>Aprimorar a assistência farmacêutica no âmbito do SUS	</a:t>
            </a:r>
            <a:endParaRPr lang="pt-BR" altLang="en-US" sz="2000" dirty="0">
              <a:latin typeface="Arial" panose="020B0604020202020204" pitchFamily="34" charset="0"/>
            </a:endParaRPr>
          </a:p>
          <a:p>
            <a:pPr marL="285750" indent="-285750">
              <a:buChar char="•"/>
            </a:pPr>
            <a:endParaRPr lang="pt-BR" altLang="en-US" sz="2000" dirty="0">
              <a:latin typeface="Arial" panose="020B0604020202020204" pitchFamily="34" charset="0"/>
            </a:endParaRPr>
          </a:p>
          <a:p>
            <a:pPr marL="285750" indent="-285750">
              <a:buChar char="•"/>
            </a:pPr>
            <a:r>
              <a:rPr lang="pt-BR" altLang="en-US" sz="2000" dirty="0">
                <a:latin typeface="Arial" panose="020B0604020202020204" pitchFamily="34" charset="0"/>
              </a:rPr>
              <a:t>Ampliação e Fortalecimento da Participação e Controle Social</a:t>
            </a:r>
            <a:endParaRPr lang="pt-BR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aixa de Texto 2"/>
          <p:cNvSpPr txBox="1"/>
          <p:nvPr/>
        </p:nvSpPr>
        <p:spPr>
          <a:xfrm>
            <a:off x="1503044" y="106037"/>
            <a:ext cx="68078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pt-BR" altLang="en-US" sz="24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VÍNCULO EMPREGATÍCIO ATÉ DEZEMBRO/22</a:t>
            </a:r>
            <a:r>
              <a:rPr lang="pt-BR" altLang="en-US" sz="240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 </a:t>
            </a:r>
            <a:endParaRPr lang="pt-BR" altLang="en-US" sz="2400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tx2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graphicFrame>
        <p:nvGraphicFramePr>
          <p:cNvPr id="16386" name="Object 3"/>
          <p:cNvGraphicFramePr/>
          <p:nvPr/>
        </p:nvGraphicFramePr>
        <p:xfrm>
          <a:off x="1206500" y="1163638"/>
          <a:ext cx="6731000" cy="496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6724650" imgH="4962525" progId="excel.sheet.8">
                  <p:embed/>
                </p:oleObj>
              </mc:Choice>
              <mc:Fallback>
                <p:oleObj name="" r:id="rId1" imgW="6724650" imgH="4962525" progId="excel.sheet.8">
                  <p:embed/>
                  <p:pic>
                    <p:nvPicPr>
                      <p:cNvPr id="0" name="Imagem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06500" y="1163638"/>
                        <a:ext cx="6731000" cy="4962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Tabela 1"/>
          <p:cNvGraphicFramePr/>
          <p:nvPr/>
        </p:nvGraphicFramePr>
        <p:xfrm>
          <a:off x="180975" y="1223963"/>
          <a:ext cx="8505825" cy="3268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990"/>
                <a:gridCol w="1464310"/>
                <a:gridCol w="1464945"/>
                <a:gridCol w="1464945"/>
              </a:tblGrid>
              <a:tr h="6070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PROCEDIMENTO</a:t>
                      </a:r>
                      <a:endParaRPr lang="en-US" altLang="en-US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1º Quadrimestre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2º Quadrimestre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3º Quadrimestre</a:t>
                      </a:r>
                      <a:endParaRPr lang="pt-BR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DIAGNÓSTICO EM LABORATÓRIO CLÍNICO</a:t>
                      </a:r>
                      <a:endParaRPr lang="en-US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3.352</a:t>
                      </a:r>
                      <a:endParaRPr lang="pt-BR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5.133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5.486</a:t>
                      </a:r>
                      <a:endParaRPr lang="pt-BR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DIAGNÓSTICO POR RAIO X</a:t>
                      </a:r>
                      <a:endParaRPr lang="en-US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873</a:t>
                      </a:r>
                      <a:endParaRPr lang="pt-BR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3.349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3.181</a:t>
                      </a:r>
                      <a:endParaRPr lang="pt-BR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CONSULTAS DE URGÊNCIA</a:t>
                      </a:r>
                      <a:endParaRPr lang="en-US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9.681</a:t>
                      </a:r>
                      <a:endParaRPr lang="pt-BR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9.381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9.429</a:t>
                      </a:r>
                      <a:endParaRPr lang="pt-BR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CONSULTAS COM OBSERVAÇÃO</a:t>
                      </a:r>
                      <a:endParaRPr lang="en-US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2.704</a:t>
                      </a:r>
                      <a:endParaRPr lang="pt-BR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2.683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2.712</a:t>
                      </a:r>
                      <a:endParaRPr lang="pt-BR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PEQUENAS CIRURGIAS</a:t>
                      </a:r>
                      <a:endParaRPr lang="en-US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257</a:t>
                      </a:r>
                      <a:endParaRPr lang="pt-BR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265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207</a:t>
                      </a:r>
                      <a:endParaRPr lang="pt-BR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CURATIVOS</a:t>
                      </a:r>
                      <a:endParaRPr lang="en-US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351</a:t>
                      </a:r>
                      <a:endParaRPr lang="pt-BR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219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197</a:t>
                      </a:r>
                      <a:endParaRPr lang="pt-BR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INALAÇÃO/NEB</a:t>
                      </a:r>
                      <a:r>
                        <a:rPr lang="pt-BR" alt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U</a:t>
                      </a:r>
                      <a:r>
                        <a:rPr 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LIZAÇÃO</a:t>
                      </a:r>
                      <a:endParaRPr lang="en-US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30</a:t>
                      </a:r>
                      <a:endParaRPr lang="pt-BR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68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chemeClr val="tx1"/>
                          </a:solidFill>
                          <a:latin typeface="Calibri" panose="020F0502020204030204" charset="-122"/>
                        </a:rPr>
                        <a:t>114</a:t>
                      </a:r>
                      <a:endParaRPr lang="pt-BR" altLang="en-US" b="0">
                        <a:solidFill>
                          <a:schemeClr val="tx1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ULTRASSONOGRAFIA EXTERNA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249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311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308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/>
          <p:nvPr/>
        </p:nvGraphicFramePr>
        <p:xfrm>
          <a:off x="180975" y="4829175"/>
          <a:ext cx="8575675" cy="166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4170"/>
                <a:gridCol w="1463040"/>
                <a:gridCol w="1488440"/>
                <a:gridCol w="1469390"/>
              </a:tblGrid>
              <a:tr h="33274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INTERNAÇÃO </a:t>
                      </a:r>
                      <a:r>
                        <a:rPr lang="pt-BR" altLang="en-US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HOSPITALAR</a:t>
                      </a:r>
                      <a:endParaRPr lang="pt-BR" altLang="en-US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endParaRPr lang="pt-BR" altLang="en-US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endParaRPr lang="pt-BR" altLang="en-US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CIRURGICO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229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295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239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CLÍNICO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373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496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495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OBSTÉTRICA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165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122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156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PEDIÁTRICO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82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150</a:t>
                      </a: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116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69" name="Caixa de Texto 3"/>
          <p:cNvSpPr txBox="1"/>
          <p:nvPr/>
        </p:nvSpPr>
        <p:spPr>
          <a:xfrm>
            <a:off x="2251869" y="240983"/>
            <a:ext cx="46405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pt-BR" altLang="en-US" sz="2800" b="1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PRODUÇÃO HOSPITALAR</a:t>
            </a:r>
            <a:endParaRPr lang="pt-BR" altLang="en-US" sz="2800" b="1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Título 5"/>
          <p:cNvSpPr>
            <a:spLocks noGrp="1"/>
          </p:cNvSpPr>
          <p:nvPr>
            <p:ph type="title" idx="4294967295"/>
          </p:nvPr>
        </p:nvSpPr>
        <p:spPr>
          <a:xfrm>
            <a:off x="500063" y="6350"/>
            <a:ext cx="8505825" cy="995363"/>
          </a:xfrm>
          <a:ln/>
        </p:spPr>
        <p:txBody>
          <a:bodyPr anchor="ctr"/>
          <a:p>
            <a:r>
              <a:rPr lang="pt-BR" altLang="en-US" sz="2400"/>
              <a:t>PRODUÇÃO MUNICIPAL DE SERVIÇO DE SAÚDE</a:t>
            </a:r>
            <a:endParaRPr lang="pt-BR" altLang="en-US" sz="2400"/>
          </a:p>
        </p:txBody>
      </p:sp>
      <p:sp>
        <p:nvSpPr>
          <p:cNvPr id="18434" name="Caixa de Texto 1"/>
          <p:cNvSpPr txBox="1"/>
          <p:nvPr/>
        </p:nvSpPr>
        <p:spPr>
          <a:xfrm>
            <a:off x="252413" y="6092825"/>
            <a:ext cx="1339850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pt-BR" altLang="en-US" sz="1000">
                <a:latin typeface="Arial" panose="020B0604020202020204" pitchFamily="34" charset="0"/>
              </a:rPr>
              <a:t>Fonte: SIA/SECSAU</a:t>
            </a:r>
            <a:endParaRPr lang="pt-BR" altLang="en-US" sz="1000">
              <a:latin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/>
          <p:nvPr/>
        </p:nvGraphicFramePr>
        <p:xfrm>
          <a:off x="250825" y="1773238"/>
          <a:ext cx="8102600" cy="3709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139"/>
                <a:gridCol w="1880235"/>
                <a:gridCol w="1881505"/>
                <a:gridCol w="2030730"/>
              </a:tblGrid>
              <a:tr h="967105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2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1º Quadrimestre</a:t>
                      </a:r>
                      <a:endParaRPr lang="pt-BR" altLang="en-US" sz="2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2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2º Quadrimestre</a:t>
                      </a:r>
                      <a:endParaRPr lang="pt-BR" altLang="en-US" sz="2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2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3º</a:t>
                      </a:r>
                      <a:endParaRPr lang="pt-BR" altLang="en-US" sz="2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pt-BR" altLang="en-US" sz="2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Quadrimestre</a:t>
                      </a:r>
                      <a:endParaRPr lang="pt-BR" altLang="en-US" sz="2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2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Mamografia</a:t>
                      </a:r>
                      <a:endParaRPr lang="pt-BR" altLang="en-US" sz="2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620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1.145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927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67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2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Preventivo</a:t>
                      </a:r>
                      <a:endParaRPr lang="pt-BR" altLang="en-US" sz="2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1.655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2.698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1.826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67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sz="2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Exames Laboratoriais</a:t>
                      </a:r>
                      <a:endParaRPr lang="pt-BR" altLang="en-US" sz="2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34.518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41.757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pt-BR" altLang="en-US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53.916</a:t>
                      </a:r>
                      <a:endParaRPr lang="pt-BR" altLang="en-US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ommunications and Dialogues">
  <a:themeElements>
    <a:clrScheme name="Communications and Dialogu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Communications and Dialogu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Communications and Dialogu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26187</Words>
  <Application>WPS Presentation</Application>
  <PresentationFormat>Apresentação na tela (4:3)</PresentationFormat>
  <Paragraphs>4255</Paragraphs>
  <Slides>45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45</vt:i4>
      </vt:variant>
    </vt:vector>
  </HeadingPairs>
  <TitlesOfParts>
    <vt:vector size="68" baseType="lpstr">
      <vt:lpstr>Arial</vt:lpstr>
      <vt:lpstr>SimSun</vt:lpstr>
      <vt:lpstr>Wingdings</vt:lpstr>
      <vt:lpstr>Calibri Light</vt:lpstr>
      <vt:lpstr>Wingdings</vt:lpstr>
      <vt:lpstr>Calibri</vt:lpstr>
      <vt:lpstr>Times New Roman</vt:lpstr>
      <vt:lpstr>Calibri</vt:lpstr>
      <vt:lpstr>Microsoft YaHei</vt:lpstr>
      <vt:lpstr>Arial Unicode MS</vt:lpstr>
      <vt:lpstr>Arial</vt:lpstr>
      <vt:lpstr>Calibri</vt:lpstr>
      <vt:lpstr>Times New Roman</vt:lpstr>
      <vt:lpstr>Arial Narrow</vt:lpstr>
      <vt:lpstr>SimHei</vt:lpstr>
      <vt:lpstr>Arial Black</vt:lpstr>
      <vt:lpstr>Segoe Print</vt:lpstr>
      <vt:lpstr/>
      <vt:lpstr>Communications and Dialogues</vt:lpstr>
      <vt:lpstr>excel.sheet.8</vt:lpstr>
      <vt:lpstr>excel.sheet.8</vt:lpstr>
      <vt:lpstr>excel.sheet.8</vt:lpstr>
      <vt:lpstr>excel.sheet.8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</dc:title>
  <dc:creator>admin</dc:creator>
  <cp:lastModifiedBy>neusa.vine</cp:lastModifiedBy>
  <cp:revision>1247</cp:revision>
  <cp:lastPrinted>2017-09-25T10:54:00Z</cp:lastPrinted>
  <dcterms:created xsi:type="dcterms:W3CDTF">2015-05-15T17:51:00Z</dcterms:created>
  <dcterms:modified xsi:type="dcterms:W3CDTF">2023-02-28T15:46:37Z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r8>0</vt:r8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r8>0</vt:r8>
  </property>
  <property fmtid="{D5CDD505-2E9C-101B-9397-08002B2CF9AE}" pid="7" name="Notes">
    <vt:r8>0</vt:r8>
  </property>
  <property fmtid="{D5CDD505-2E9C-101B-9397-08002B2CF9AE}" pid="8" name="PresentationFormat">
    <vt:lpwstr>Apresenta��o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r8>55</vt:r8>
  </property>
  <property fmtid="{D5CDD505-2E9C-101B-9397-08002B2CF9AE}" pid="12" name="KSOProductBuildVer">
    <vt:lpwstr>1046-11.2.0.9453</vt:lpwstr>
  </property>
  <property fmtid="{D5CDD505-2E9C-101B-9397-08002B2CF9AE}" pid="13" name="ICV">
    <vt:lpwstr>64A1B33C6BD64AC7AE6A2DABFE94E950</vt:lpwstr>
  </property>
</Properties>
</file>